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80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309" r:id="rId10"/>
    <p:sldId id="291" r:id="rId11"/>
    <p:sldId id="292" r:id="rId12"/>
    <p:sldId id="293" r:id="rId13"/>
    <p:sldId id="294" r:id="rId14"/>
    <p:sldId id="265" r:id="rId15"/>
    <p:sldId id="266" r:id="rId16"/>
    <p:sldId id="267" r:id="rId17"/>
    <p:sldId id="268" r:id="rId18"/>
    <p:sldId id="312" r:id="rId19"/>
    <p:sldId id="311" r:id="rId20"/>
    <p:sldId id="273" r:id="rId21"/>
    <p:sldId id="310" r:id="rId22"/>
    <p:sldId id="313" r:id="rId23"/>
    <p:sldId id="274" r:id="rId24"/>
    <p:sldId id="270" r:id="rId25"/>
    <p:sldId id="279" r:id="rId26"/>
    <p:sldId id="276" r:id="rId27"/>
    <p:sldId id="278" r:id="rId28"/>
    <p:sldId id="290" r:id="rId29"/>
    <p:sldId id="300" r:id="rId30"/>
    <p:sldId id="314" r:id="rId31"/>
    <p:sldId id="315" r:id="rId32"/>
    <p:sldId id="282" r:id="rId33"/>
    <p:sldId id="283" r:id="rId34"/>
    <p:sldId id="284" r:id="rId35"/>
    <p:sldId id="286" r:id="rId36"/>
    <p:sldId id="285" r:id="rId37"/>
    <p:sldId id="287" r:id="rId38"/>
    <p:sldId id="288" r:id="rId39"/>
    <p:sldId id="289" r:id="rId40"/>
    <p:sldId id="318" r:id="rId41"/>
    <p:sldId id="319" r:id="rId42"/>
    <p:sldId id="296" r:id="rId43"/>
    <p:sldId id="297" r:id="rId44"/>
    <p:sldId id="299" r:id="rId45"/>
    <p:sldId id="317" r:id="rId46"/>
    <p:sldId id="298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20" r:id="rId55"/>
    <p:sldId id="321" r:id="rId56"/>
    <p:sldId id="323" r:id="rId57"/>
    <p:sldId id="322" r:id="rId58"/>
    <p:sldId id="324" r:id="rId59"/>
    <p:sldId id="325" r:id="rId60"/>
    <p:sldId id="326" r:id="rId61"/>
    <p:sldId id="327" r:id="rId62"/>
    <p:sldId id="328" r:id="rId63"/>
    <p:sldId id="329" r:id="rId64"/>
    <p:sldId id="330" r:id="rId65"/>
    <p:sldId id="331" r:id="rId66"/>
    <p:sldId id="333" r:id="rId67"/>
    <p:sldId id="334" r:id="rId68"/>
    <p:sldId id="335" r:id="rId69"/>
    <p:sldId id="332" r:id="rId70"/>
    <p:sldId id="336" r:id="rId71"/>
    <p:sldId id="308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96" d="100"/>
          <a:sy n="96" d="100"/>
        </p:scale>
        <p:origin x="-178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0EF95-8895-4B4D-89CE-99F57106AE67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42421-033C-4D4E-8FA7-84D7C5168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47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E802008-549C-4488-A740-46D239053B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D6C5384-F8B0-446B-B06A-D5CC85DBD4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7F8002D-84EB-4268-A1AA-2006F6038F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546236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4EF9073-9335-475A-AAB5-179D9E70E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54714" y="530791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chetan.mahajan@sakec.ac.in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357A737-B3FD-433D-BAC0-1448A4FA6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0119" y="5427205"/>
            <a:ext cx="2743200" cy="365125"/>
          </a:xfrm>
          <a:prstGeom prst="rect">
            <a:avLst/>
          </a:prstGeom>
        </p:spPr>
        <p:txBody>
          <a:bodyPr/>
          <a:lstStyle/>
          <a:p>
            <a:fld id="{DCF7D936-6ABB-4E79-9457-2A3C0B52B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696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BB9B5C2-2997-41D3-A7EB-A87169275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3A5EAE7D-1556-4A37-865C-FC30BA222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4A35C9E-6D6A-4C28-84D7-5948AE0586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546236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99B7844-CD1E-4EAA-87F1-DABACBDFC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54714" y="530791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chetan.mahajan@sakec.ac.in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B205E69-B716-4567-AC0C-3DE8A8216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0119" y="5427205"/>
            <a:ext cx="2743200" cy="365125"/>
          </a:xfrm>
          <a:prstGeom prst="rect">
            <a:avLst/>
          </a:prstGeom>
        </p:spPr>
        <p:txBody>
          <a:bodyPr/>
          <a:lstStyle/>
          <a:p>
            <a:fld id="{DCF7D936-6ABB-4E79-9457-2A3C0B52B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67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092D57CE-B2BB-422B-8549-AB7C08BDBA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AD94303-40CB-4694-BE24-8CEDC5816F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D27FC10-A801-4C39-A93F-34855CFF87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546236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03571CE-B1EC-406A-AB5F-59AE985C8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54714" y="530791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chetan.mahajan@sakec.ac.in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E539297-4F96-4F0D-BE49-824E956DC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0119" y="5427205"/>
            <a:ext cx="2743200" cy="365125"/>
          </a:xfrm>
          <a:prstGeom prst="rect">
            <a:avLst/>
          </a:prstGeom>
        </p:spPr>
        <p:txBody>
          <a:bodyPr/>
          <a:lstStyle/>
          <a:p>
            <a:fld id="{DCF7D936-6ABB-4E79-9457-2A3C0B52B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447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A385126-4A97-4D8E-8871-42518B83F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EB26392-1595-47E2-9809-BECD6C41D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106E110-DA91-4213-98D8-E244F8FD8B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546236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092CE8B-04E4-467B-8492-81CC3F036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54714" y="530791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chetan.mahajan@sakec.ac.in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8973D6D-F81B-4E9E-9AD4-39293550F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0119" y="5427205"/>
            <a:ext cx="2743200" cy="365125"/>
          </a:xfrm>
          <a:prstGeom prst="rect">
            <a:avLst/>
          </a:prstGeom>
        </p:spPr>
        <p:txBody>
          <a:bodyPr/>
          <a:lstStyle/>
          <a:p>
            <a:fld id="{DCF7D936-6ABB-4E79-9457-2A3C0B52B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213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3DA586B-4FC9-4323-9F2F-4419D2451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0565565-C8DF-496D-B070-E162F02DE6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1B75888-2D79-4BF6-8631-339705ACC3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546236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31010E2-325C-4614-BFD9-C62588BF0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54714" y="530791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chetan.mahajan@sakec.ac.in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4FD3DCF-E94B-403E-920E-7E2A31F58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0119" y="5427205"/>
            <a:ext cx="2743200" cy="365125"/>
          </a:xfrm>
          <a:prstGeom prst="rect">
            <a:avLst/>
          </a:prstGeom>
        </p:spPr>
        <p:txBody>
          <a:bodyPr/>
          <a:lstStyle/>
          <a:p>
            <a:fld id="{DCF7D936-6ABB-4E79-9457-2A3C0B52B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946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9CAEDA-68BA-46D7-AC25-B4C0F4818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84F4BB6-030C-4E9C-9ECD-ACDC3968EC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4DF64F8-FAD7-4D62-82F2-F9331CB367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C401FB5-8EFA-447C-8955-8810614579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546236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00BCA31-A47C-4DA9-A6DD-22ACA5655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54714" y="530791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chetan.mahajan@sakec.ac.in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AA245F1-FDF8-4CCB-86D9-19DC689D5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0119" y="5427205"/>
            <a:ext cx="2743200" cy="365125"/>
          </a:xfrm>
          <a:prstGeom prst="rect">
            <a:avLst/>
          </a:prstGeom>
        </p:spPr>
        <p:txBody>
          <a:bodyPr/>
          <a:lstStyle/>
          <a:p>
            <a:fld id="{DCF7D936-6ABB-4E79-9457-2A3C0B52B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92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9767EEB-A6C1-444A-84AE-513F466EB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CC69F7C-C87F-4342-88F2-BA19A3C10D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3972EE5-8892-45D4-9432-4DE6C46609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0B349E1-891B-48DD-B4B8-177C8C089B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3A9E55E9-71BC-4CE2-90FE-5C8298437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5DD9F752-9758-4E82-B398-FE60EC4699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546236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4C977881-D357-4671-86BE-9BF4CC916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54714" y="530791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chetan.mahajan@sakec.ac.in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746046D7-3A4A-40A6-BC18-DF987DEC2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0119" y="5427205"/>
            <a:ext cx="2743200" cy="365125"/>
          </a:xfrm>
          <a:prstGeom prst="rect">
            <a:avLst/>
          </a:prstGeom>
        </p:spPr>
        <p:txBody>
          <a:bodyPr/>
          <a:lstStyle/>
          <a:p>
            <a:fld id="{DCF7D936-6ABB-4E79-9457-2A3C0B52B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094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6D584C4-95AB-4C75-A350-910D9D596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D68CD982-6AA3-4512-BD3F-E487AD4DEC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546236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7E72EF6-3159-44F2-99E9-C5CE215F6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54714" y="530791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chetan.mahajan@sakec.ac.in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04E402B-43A0-42FC-8F13-B1DEDCD8D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0119" y="5427205"/>
            <a:ext cx="2743200" cy="365125"/>
          </a:xfrm>
          <a:prstGeom prst="rect">
            <a:avLst/>
          </a:prstGeom>
        </p:spPr>
        <p:txBody>
          <a:bodyPr/>
          <a:lstStyle/>
          <a:p>
            <a:fld id="{DCF7D936-6ABB-4E79-9457-2A3C0B52B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973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9C03CB1C-8C46-4EE5-925B-F768631C10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546236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C0BF1804-CB8A-44FB-B454-C23489222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54714" y="530791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chetan.mahajan@sakec.ac.in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EDBEBC1-D94E-447E-9B09-20621D599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0119" y="5427205"/>
            <a:ext cx="2743200" cy="365125"/>
          </a:xfrm>
          <a:prstGeom prst="rect">
            <a:avLst/>
          </a:prstGeom>
        </p:spPr>
        <p:txBody>
          <a:bodyPr/>
          <a:lstStyle/>
          <a:p>
            <a:fld id="{DCF7D936-6ABB-4E79-9457-2A3C0B52B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47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1C3BBC-D2AE-448D-AE6F-3539299A9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155D5D2-B801-43B5-B735-F5AA8E533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7822077-6D54-418D-B611-60DB3478C7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92FE26A6-6D88-4D4F-AC2B-6A8D3BC6B9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546236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6184068-E918-4615-A5CF-6DB936E94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54714" y="530791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chetan.mahajan@sakec.ac.in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664EBE2-450B-4FEF-B998-A2E04F020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0119" y="5427205"/>
            <a:ext cx="2743200" cy="365125"/>
          </a:xfrm>
          <a:prstGeom prst="rect">
            <a:avLst/>
          </a:prstGeom>
        </p:spPr>
        <p:txBody>
          <a:bodyPr/>
          <a:lstStyle/>
          <a:p>
            <a:fld id="{DCF7D936-6ABB-4E79-9457-2A3C0B52B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117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4CEF41-A417-4A0A-82E3-81C0EEF7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88EEA4E-C4EC-4209-AC21-ADD79CAB52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54BB742-CCAE-4FB3-850C-655E6D529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3D30F2A-0B1F-4675-BB60-C705458431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546236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B8930E4-B1DB-418B-8FC1-B706680CF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54714" y="530791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chetan.mahajan@sakec.ac.in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A1DC054-F57E-404B-8387-6D4F9B896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0119" y="5427205"/>
            <a:ext cx="2743200" cy="365125"/>
          </a:xfrm>
          <a:prstGeom prst="rect">
            <a:avLst/>
          </a:prstGeom>
        </p:spPr>
        <p:txBody>
          <a:bodyPr/>
          <a:lstStyle/>
          <a:p>
            <a:fld id="{DCF7D936-6ABB-4E79-9457-2A3C0B52B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886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8FBC3AA7-07C3-4C66-84BF-390795BEF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259"/>
            <a:ext cx="9525000" cy="653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4153C7B-A89F-4314-9B55-BB5C18A26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48232"/>
            <a:ext cx="10515600" cy="5021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978B923A-16EA-4A25-A153-A926447D3738}"/>
              </a:ext>
            </a:extLst>
          </p:cNvPr>
          <p:cNvCxnSpPr>
            <a:cxnSpLocks/>
          </p:cNvCxnSpPr>
          <p:nvPr userDrawn="1"/>
        </p:nvCxnSpPr>
        <p:spPr>
          <a:xfrm>
            <a:off x="0" y="1030514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ct 12">
            <a:extLst>
              <a:ext uri="{FF2B5EF4-FFF2-40B4-BE49-F238E27FC236}">
                <a16:creationId xmlns="" xmlns:a16="http://schemas.microsoft.com/office/drawing/2014/main" id="{7D6A26DF-8C06-4426-A9E5-FE1836C20819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268995125"/>
              </p:ext>
            </p:extLst>
          </p:nvPr>
        </p:nvGraphicFramePr>
        <p:xfrm>
          <a:off x="10472531" y="152399"/>
          <a:ext cx="787342" cy="80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" name="Image" r:id="rId14" imgW="1828800" imgH="1859040" progId="Photoshop.Image.18">
                  <p:embed/>
                </p:oleObj>
              </mc:Choice>
              <mc:Fallback>
                <p:oleObj name="Image" r:id="rId14" imgW="1828800" imgH="185904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0472531" y="152399"/>
                        <a:ext cx="787342" cy="80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1BC9E168-5FD4-442A-966B-E276D4027E7D}"/>
              </a:ext>
            </a:extLst>
          </p:cNvPr>
          <p:cNvSpPr/>
          <p:nvPr userDrawn="1"/>
        </p:nvSpPr>
        <p:spPr>
          <a:xfrm>
            <a:off x="0" y="6386296"/>
            <a:ext cx="12192000" cy="4717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780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5">
              <a:lumMod val="75000"/>
            </a:schemeClr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mailto:prakash.parmar@sakec.ac.in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gramiz.com/python-programming/methods/list/append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8D95-29E6-4040-A37D-5462A948579D}" type="slidenum">
              <a:rPr lang="en-IN" smtClean="0"/>
              <a:pPr/>
              <a:t>1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575"/>
            <a:ext cx="12192000" cy="6400800"/>
          </a:xfrm>
          <a:prstGeom prst="rect">
            <a:avLst/>
          </a:prstGeom>
        </p:spPr>
      </p:pic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7258338" y="4314825"/>
            <a:ext cx="4814601" cy="2057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en-US" sz="2000" b="1" dirty="0">
                <a:solidFill>
                  <a:schemeClr val="accent5">
                    <a:lumMod val="50000"/>
                  </a:schemeClr>
                </a:solidFill>
              </a:rPr>
              <a:t>Presented by -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3600" b="1" dirty="0" err="1" smtClean="0"/>
              <a:t>Chetan</a:t>
            </a:r>
            <a:r>
              <a:rPr lang="en-US" altLang="en-US" sz="3600" b="1" dirty="0" smtClean="0"/>
              <a:t> </a:t>
            </a:r>
            <a:r>
              <a:rPr lang="en-US" altLang="en-US" sz="3600" b="1" dirty="0" err="1" smtClean="0"/>
              <a:t>Mahajan</a:t>
            </a:r>
            <a:endParaRPr lang="en-US" altLang="en-US" sz="3600" b="1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600" dirty="0"/>
              <a:t>Assistant Professor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600" dirty="0" smtClean="0"/>
              <a:t>Information Technology Department,</a:t>
            </a:r>
            <a:endParaRPr lang="en-US" alt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600" dirty="0"/>
              <a:t>Shah &amp; Anchor </a:t>
            </a:r>
            <a:r>
              <a:rPr lang="en-US" altLang="en-US" sz="1600" dirty="0" err="1"/>
              <a:t>Kutchhi</a:t>
            </a:r>
            <a:r>
              <a:rPr lang="en-US" altLang="en-US" sz="1600" dirty="0"/>
              <a:t> Engineering College, </a:t>
            </a:r>
            <a:r>
              <a:rPr lang="en-US" altLang="en-US" sz="1600" dirty="0" err="1"/>
              <a:t>Chembur</a:t>
            </a:r>
            <a:endParaRPr lang="en-US" alt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4933663" y="3388058"/>
            <a:ext cx="23246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3200" dirty="0">
                <a:solidFill>
                  <a:schemeClr val="bg1"/>
                </a:solidFill>
                <a:latin typeface="Comic Sans MS (Headings)"/>
              </a:rPr>
              <a:t>Introduction</a:t>
            </a:r>
            <a:endParaRPr lang="en-IN" dirty="0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10038881" y="84288"/>
            <a:ext cx="2057400" cy="547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en-US" altLang="en-US" sz="1400" b="1" dirty="0">
                <a:solidFill>
                  <a:schemeClr val="bg1"/>
                </a:solidFill>
              </a:rPr>
              <a:t>Date: </a:t>
            </a:r>
            <a:r>
              <a:rPr lang="en-US" altLang="en-US" sz="1400" b="1" dirty="0" smtClean="0">
                <a:solidFill>
                  <a:schemeClr val="bg1"/>
                </a:solidFill>
              </a:rPr>
              <a:t>04/07/2018</a:t>
            </a:r>
            <a:endParaRPr lang="en-US" altLang="en-US" sz="1400" b="1" dirty="0">
              <a:solidFill>
                <a:schemeClr val="bg1"/>
              </a:solidFill>
            </a:endParaRPr>
          </a:p>
        </p:txBody>
      </p:sp>
      <p:sp>
        <p:nvSpPr>
          <p:cNvPr id="7" name="Footer Placeholder 5">
            <a:extLst>
              <a:ext uri="{FF2B5EF4-FFF2-40B4-BE49-F238E27FC236}">
                <a16:creationId xmlns="" xmlns:a16="http://schemas.microsoft.com/office/drawing/2014/main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4900" y="6433459"/>
            <a:ext cx="3644221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Email: </a:t>
            </a:r>
            <a:r>
              <a:rPr lang="en-US" dirty="0" smtClean="0">
                <a:solidFill>
                  <a:schemeClr val="bg1"/>
                </a:solidFill>
              </a:rPr>
              <a:t>chetan.mahajan@sakec.ac.in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6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chetan.mahajan@sakec.ac.in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9" y="6408736"/>
            <a:ext cx="393252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800CADA-CF44-4398-B49B-F8CBAFE01910}"/>
              </a:ext>
            </a:extLst>
          </p:cNvPr>
          <p:cNvSpPr txBox="1"/>
          <p:nvPr/>
        </p:nvSpPr>
        <p:spPr>
          <a:xfrm>
            <a:off x="642257" y="232229"/>
            <a:ext cx="9314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5">
                    <a:lumMod val="75000"/>
                  </a:schemeClr>
                </a:solidFill>
              </a:rPr>
              <a:t>Operator in 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98B5849-7D80-44E2-BE97-EDEF82EB8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1671637"/>
            <a:ext cx="773430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446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chetan.mahajan@sakec.ac.in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537457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800CADA-CF44-4398-B49B-F8CBAFE01910}"/>
              </a:ext>
            </a:extLst>
          </p:cNvPr>
          <p:cNvSpPr txBox="1"/>
          <p:nvPr/>
        </p:nvSpPr>
        <p:spPr>
          <a:xfrm>
            <a:off x="642257" y="232229"/>
            <a:ext cx="9314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5">
                    <a:lumMod val="75000"/>
                  </a:schemeClr>
                </a:solidFill>
              </a:rPr>
              <a:t>Operator in Python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79" y="2119671"/>
            <a:ext cx="3476625" cy="2733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840" y="2085718"/>
            <a:ext cx="3381375" cy="2609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6685" y="2056072"/>
            <a:ext cx="3714754" cy="256949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786685" y="4853346"/>
            <a:ext cx="40415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en-US" dirty="0" smtClean="0"/>
              <a:t>Note:  </a:t>
            </a:r>
          </a:p>
          <a:p>
            <a:r>
              <a:rPr lang="en-GB" altLang="en-US" dirty="0" smtClean="0"/>
              <a:t>Python support  += , but </a:t>
            </a:r>
            <a:r>
              <a:rPr lang="en-GB" altLang="en-US" dirty="0"/>
              <a:t>++ (or --) do not work in </a:t>
            </a:r>
            <a:r>
              <a:rPr lang="en-GB" altLang="en-US" dirty="0" smtClean="0"/>
              <a:t>Python</a:t>
            </a:r>
            <a:endParaRPr lang="en-GB" altLang="en-US" dirty="0"/>
          </a:p>
        </p:txBody>
      </p:sp>
      <p:sp>
        <p:nvSpPr>
          <p:cNvPr id="12" name="Rectangle 11"/>
          <p:cNvSpPr/>
          <p:nvPr/>
        </p:nvSpPr>
        <p:spPr>
          <a:xfrm>
            <a:off x="164550" y="1454662"/>
            <a:ext cx="34766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en-US" sz="2800" b="1" dirty="0" smtClean="0">
                <a:solidFill>
                  <a:srgbClr val="0070C0"/>
                </a:solidFill>
                <a:latin typeface="Arial Rounded MT Bold" panose="020F0704030504030204" pitchFamily="34" charset="0"/>
              </a:rPr>
              <a:t>Arithmetic</a:t>
            </a:r>
            <a:endParaRPr lang="en-GB" altLang="en-US" sz="2800" b="1" dirty="0">
              <a:solidFill>
                <a:srgbClr val="0070C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18616" y="1415056"/>
            <a:ext cx="34766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en-US" sz="2800" b="1" dirty="0" smtClean="0">
                <a:solidFill>
                  <a:srgbClr val="0070C0"/>
                </a:solidFill>
                <a:latin typeface="Arial Rounded MT Bold" panose="020F0704030504030204" pitchFamily="34" charset="0"/>
              </a:rPr>
              <a:t>Comparison</a:t>
            </a:r>
            <a:endParaRPr lang="en-GB" altLang="en-US" sz="2800" b="1" dirty="0">
              <a:solidFill>
                <a:srgbClr val="0070C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472682" y="1466572"/>
            <a:ext cx="34766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en-US" sz="2800" b="1" dirty="0" smtClean="0">
                <a:solidFill>
                  <a:srgbClr val="0070C0"/>
                </a:solidFill>
                <a:latin typeface="Arial Rounded MT Bold" panose="020F0704030504030204" pitchFamily="34" charset="0"/>
              </a:rPr>
              <a:t>Assignment</a:t>
            </a:r>
            <a:endParaRPr lang="en-GB" altLang="en-US" sz="2800" b="1" dirty="0">
              <a:solidFill>
                <a:srgbClr val="0070C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33841" y="4853346"/>
            <a:ext cx="34388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en-US" dirty="0" smtClean="0"/>
              <a:t>Note:  </a:t>
            </a:r>
          </a:p>
          <a:p>
            <a:r>
              <a:rPr lang="en-GB" altLang="en-US" dirty="0" smtClean="0"/>
              <a:t>give True False output</a:t>
            </a:r>
          </a:p>
        </p:txBody>
      </p:sp>
    </p:spTree>
    <p:extLst>
      <p:ext uri="{BB962C8B-B14F-4D97-AF65-F5344CB8AC3E}">
        <p14:creationId xmlns:p14="http://schemas.microsoft.com/office/powerpoint/2010/main" val="566330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chetan.mahajan@sakec.ac.in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9" y="6408736"/>
            <a:ext cx="544936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800CADA-CF44-4398-B49B-F8CBAFE01910}"/>
              </a:ext>
            </a:extLst>
          </p:cNvPr>
          <p:cNvSpPr txBox="1"/>
          <p:nvPr/>
        </p:nvSpPr>
        <p:spPr>
          <a:xfrm>
            <a:off x="642257" y="232229"/>
            <a:ext cx="9314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5">
                    <a:lumMod val="75000"/>
                  </a:schemeClr>
                </a:solidFill>
              </a:rPr>
              <a:t>Operator in Python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16" y="1827195"/>
            <a:ext cx="3998515" cy="20459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824" y="1827195"/>
            <a:ext cx="4287207" cy="209171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46221" y="1319308"/>
            <a:ext cx="34766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en-US" sz="2800" b="1" dirty="0" smtClean="0">
                <a:solidFill>
                  <a:srgbClr val="0070C0"/>
                </a:solidFill>
                <a:latin typeface="Arial Rounded MT Bold" panose="020F0704030504030204" pitchFamily="34" charset="0"/>
              </a:rPr>
              <a:t>Identity </a:t>
            </a:r>
            <a:endParaRPr lang="en-GB" altLang="en-US" sz="2800" b="1" dirty="0">
              <a:solidFill>
                <a:srgbClr val="0070C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66344" y="1278217"/>
            <a:ext cx="34766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en-US" sz="28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M</a:t>
            </a:r>
            <a:r>
              <a:rPr lang="en-GB" altLang="en-US" sz="2800" b="1" dirty="0" smtClean="0">
                <a:solidFill>
                  <a:srgbClr val="0070C0"/>
                </a:solidFill>
                <a:latin typeface="Arial Rounded MT Bold" panose="020F0704030504030204" pitchFamily="34" charset="0"/>
              </a:rPr>
              <a:t>embership</a:t>
            </a:r>
            <a:endParaRPr lang="en-GB" altLang="en-US" sz="2800" b="1" dirty="0">
              <a:solidFill>
                <a:srgbClr val="0070C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612" y="4086267"/>
            <a:ext cx="2115083" cy="21208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1801" y="4175649"/>
            <a:ext cx="263842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68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chetan.mahajan@sakec.ac.in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570693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800CADA-CF44-4398-B49B-F8CBAFE01910}"/>
              </a:ext>
            </a:extLst>
          </p:cNvPr>
          <p:cNvSpPr txBox="1"/>
          <p:nvPr/>
        </p:nvSpPr>
        <p:spPr>
          <a:xfrm>
            <a:off x="642257" y="232229"/>
            <a:ext cx="9314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5">
                    <a:lumMod val="75000"/>
                  </a:schemeClr>
                </a:solidFill>
              </a:rPr>
              <a:t>Operator in Python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2179665"/>
            <a:ext cx="4186238" cy="29980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E5F2D8DB-F141-451F-8556-963874637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302" y="2179665"/>
            <a:ext cx="5713411" cy="29337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26331" y="1422933"/>
            <a:ext cx="34766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en-US" sz="2800" b="1" dirty="0" smtClean="0">
                <a:solidFill>
                  <a:srgbClr val="0070C0"/>
                </a:solidFill>
                <a:latin typeface="Arial Rounded MT Bold" panose="020F0704030504030204" pitchFamily="34" charset="0"/>
              </a:rPr>
              <a:t>Bitwise</a:t>
            </a:r>
            <a:endParaRPr lang="en-GB" altLang="en-US" sz="2800" b="1" dirty="0">
              <a:solidFill>
                <a:srgbClr val="0070C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820694" y="1449301"/>
            <a:ext cx="34766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en-US" sz="2800" b="1" dirty="0" smtClean="0">
                <a:solidFill>
                  <a:srgbClr val="0070C0"/>
                </a:solidFill>
                <a:latin typeface="Arial Rounded MT Bold" panose="020F0704030504030204" pitchFamily="34" charset="0"/>
              </a:rPr>
              <a:t>Logical</a:t>
            </a:r>
            <a:endParaRPr lang="en-GB" altLang="en-US" sz="2800" b="1" dirty="0">
              <a:solidFill>
                <a:srgbClr val="0070C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683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chetan.mahajan@sakec.ac.in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9" y="6408736"/>
            <a:ext cx="393252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Data Type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EA42FF23-9228-4360-A629-8BC04BE05898}"/>
              </a:ext>
            </a:extLst>
          </p:cNvPr>
          <p:cNvSpPr/>
          <p:nvPr/>
        </p:nvSpPr>
        <p:spPr>
          <a:xfrm>
            <a:off x="754965" y="1272606"/>
            <a:ext cx="10535783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Python is a loosely typed language, therefore no need to define the datatype of variable.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No need to declare before using them.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Python have two type Data type: Immutable (not change value), Mutable (change value possible)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4DA35DC-5687-44B1-B4AD-7F6F37916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840" y="2900739"/>
            <a:ext cx="9566031" cy="290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94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chetan.mahajan@sakec.ac.in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532057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Data Type: Numeric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EA42FF23-9228-4360-A629-8BC04BE05898}"/>
              </a:ext>
            </a:extLst>
          </p:cNvPr>
          <p:cNvSpPr/>
          <p:nvPr/>
        </p:nvSpPr>
        <p:spPr>
          <a:xfrm>
            <a:off x="754965" y="1272606"/>
            <a:ext cx="10535783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Just as expected Numeric data types store numeric values.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They are immutable data types, this means that, you cannot change it’s value.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Python supports three different Numeric data types: Integer, Float, Complex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044F692-E270-4331-A064-E8164FBDC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846" y="2653932"/>
            <a:ext cx="5988308" cy="343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51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chetan.mahajan@sakec.ac.in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610519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Numeric Data Type: Practice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EA42FF23-9228-4360-A629-8BC04BE05898}"/>
              </a:ext>
            </a:extLst>
          </p:cNvPr>
          <p:cNvSpPr/>
          <p:nvPr/>
        </p:nvSpPr>
        <p:spPr>
          <a:xfrm>
            <a:off x="754965" y="1272606"/>
            <a:ext cx="10535783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Assignment value to variable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Checking data type of variable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Type conversion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Finding real / Imaginary part of complex number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908" y="1367950"/>
            <a:ext cx="2714625" cy="34099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304" y="1367950"/>
            <a:ext cx="25241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121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chetan.mahajan@sakec.ac.in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512045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5">
                    <a:lumMod val="75000"/>
                  </a:schemeClr>
                </a:solidFill>
              </a:rPr>
              <a:t>Python Sequences</a:t>
            </a:r>
            <a:endParaRPr lang="en-US" sz="4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EA42FF23-9228-4360-A629-8BC04BE05898}"/>
              </a:ext>
            </a:extLst>
          </p:cNvPr>
          <p:cNvSpPr/>
          <p:nvPr/>
        </p:nvSpPr>
        <p:spPr>
          <a:xfrm>
            <a:off x="754965" y="1399987"/>
            <a:ext cx="103466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Sequences are containers with items that are accessible by indexing or slicing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267" y="1871313"/>
            <a:ext cx="4741312" cy="13082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629" y="3542715"/>
            <a:ext cx="7791374" cy="4921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A42FF23-9228-4360-A629-8BC04BE05898}"/>
              </a:ext>
            </a:extLst>
          </p:cNvPr>
          <p:cNvSpPr/>
          <p:nvPr/>
        </p:nvSpPr>
        <p:spPr>
          <a:xfrm>
            <a:off x="754964" y="3061817"/>
            <a:ext cx="103466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 smtClean="0"/>
              <a:t>Operations on Sequences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A42FF23-9228-4360-A629-8BC04BE05898}"/>
              </a:ext>
            </a:extLst>
          </p:cNvPr>
          <p:cNvSpPr/>
          <p:nvPr/>
        </p:nvSpPr>
        <p:spPr>
          <a:xfrm>
            <a:off x="754964" y="4206312"/>
            <a:ext cx="10346624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 smtClean="0"/>
              <a:t>Python Function supported by Sequences</a:t>
            </a:r>
          </a:p>
          <a:p>
            <a:pPr>
              <a:spcAft>
                <a:spcPts val="600"/>
              </a:spcAft>
            </a:pPr>
            <a:r>
              <a:rPr lang="en-US" dirty="0"/>
              <a:t>	</a:t>
            </a:r>
            <a:r>
              <a:rPr lang="en-US" dirty="0" err="1" smtClean="0"/>
              <a:t>len</a:t>
            </a:r>
            <a:r>
              <a:rPr lang="en-US" dirty="0" smtClean="0"/>
              <a:t>(object)</a:t>
            </a:r>
          </a:p>
          <a:p>
            <a:pPr>
              <a:spcAft>
                <a:spcPts val="600"/>
              </a:spcAft>
            </a:pPr>
            <a:r>
              <a:rPr lang="en-US" dirty="0"/>
              <a:t>	</a:t>
            </a:r>
            <a:r>
              <a:rPr lang="en-US" dirty="0" smtClean="0"/>
              <a:t>max(</a:t>
            </a:r>
            <a:r>
              <a:rPr lang="en-US" dirty="0"/>
              <a:t>object</a:t>
            </a:r>
            <a:r>
              <a:rPr lang="en-US" dirty="0" smtClean="0"/>
              <a:t>)</a:t>
            </a:r>
          </a:p>
          <a:p>
            <a:pPr>
              <a:spcAft>
                <a:spcPts val="600"/>
              </a:spcAft>
            </a:pPr>
            <a:r>
              <a:rPr lang="en-US" dirty="0"/>
              <a:t>	</a:t>
            </a:r>
            <a:r>
              <a:rPr lang="en-US" dirty="0" smtClean="0"/>
              <a:t>min(</a:t>
            </a:r>
            <a:r>
              <a:rPr lang="en-US" dirty="0"/>
              <a:t>object</a:t>
            </a:r>
            <a:r>
              <a:rPr lang="en-US" dirty="0" smtClean="0"/>
              <a:t>)  </a:t>
            </a:r>
          </a:p>
          <a:p>
            <a:pPr>
              <a:spcAft>
                <a:spcPts val="600"/>
              </a:spcAft>
            </a:pPr>
            <a:r>
              <a:rPr lang="en-US" dirty="0"/>
              <a:t>	</a:t>
            </a:r>
            <a:r>
              <a:rPr lang="en-US" dirty="0" smtClean="0"/>
              <a:t>list(</a:t>
            </a:r>
            <a:r>
              <a:rPr lang="en-US" dirty="0"/>
              <a:t>object</a:t>
            </a:r>
            <a:r>
              <a:rPr lang="en-US" dirty="0" smtClean="0"/>
              <a:t>), tuple(</a:t>
            </a:r>
            <a:r>
              <a:rPr lang="en-US" dirty="0"/>
              <a:t>object</a:t>
            </a:r>
            <a:r>
              <a:rPr lang="en-US" dirty="0" smtClean="0"/>
              <a:t>), set(</a:t>
            </a:r>
            <a:r>
              <a:rPr lang="en-US" dirty="0"/>
              <a:t>object</a:t>
            </a:r>
            <a:r>
              <a:rPr lang="en-US" dirty="0" smtClean="0"/>
              <a:t>),  etc..</a:t>
            </a:r>
          </a:p>
        </p:txBody>
      </p:sp>
    </p:spTree>
    <p:extLst>
      <p:ext uri="{BB962C8B-B14F-4D97-AF65-F5344CB8AC3E}">
        <p14:creationId xmlns:p14="http://schemas.microsoft.com/office/powerpoint/2010/main" val="2286698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chetan.mahajan@sakec.ac.in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512045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5">
                    <a:lumMod val="75000"/>
                  </a:schemeClr>
                </a:solidFill>
              </a:rPr>
              <a:t>Python Sequences</a:t>
            </a:r>
            <a:endParaRPr lang="en-US" sz="4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734" y="1884162"/>
            <a:ext cx="9375820" cy="327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178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chetan.mahajan@sakec.ac.in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512045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Data Type: String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EA42FF23-9228-4360-A629-8BC04BE05898}"/>
              </a:ext>
            </a:extLst>
          </p:cNvPr>
          <p:cNvSpPr/>
          <p:nvPr/>
        </p:nvSpPr>
        <p:spPr>
          <a:xfrm>
            <a:off x="780725" y="1310875"/>
            <a:ext cx="10411016" cy="48090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Strings are sequences of one character strings.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We can create strings by enclosing characters in quotes. Python treats single quotes the  same as double quotes.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Example:   </a:t>
            </a:r>
            <a:r>
              <a:rPr lang="en-US" dirty="0" err="1">
                <a:solidFill>
                  <a:srgbClr val="7030A0"/>
                </a:solidFill>
              </a:rPr>
              <a:t>str</a:t>
            </a:r>
            <a:r>
              <a:rPr lang="en-US" dirty="0">
                <a:solidFill>
                  <a:srgbClr val="7030A0"/>
                </a:solidFill>
              </a:rPr>
              <a:t> = “Welcome to Python World”</a:t>
            </a:r>
          </a:p>
          <a:p>
            <a:r>
              <a:rPr lang="en-US" dirty="0">
                <a:solidFill>
                  <a:srgbClr val="7030A0"/>
                </a:solidFill>
              </a:rPr>
              <a:t>			Or</a:t>
            </a:r>
          </a:p>
          <a:p>
            <a:r>
              <a:rPr lang="en-US" dirty="0">
                <a:solidFill>
                  <a:srgbClr val="7030A0"/>
                </a:solidFill>
              </a:rPr>
              <a:t>	        </a:t>
            </a:r>
            <a:r>
              <a:rPr lang="en-US" dirty="0" err="1">
                <a:solidFill>
                  <a:srgbClr val="7030A0"/>
                </a:solidFill>
              </a:rPr>
              <a:t>str</a:t>
            </a:r>
            <a:r>
              <a:rPr lang="en-US" dirty="0">
                <a:solidFill>
                  <a:srgbClr val="7030A0"/>
                </a:solidFill>
              </a:rPr>
              <a:t> = ‘Welcome to Python World’</a:t>
            </a:r>
          </a:p>
          <a:p>
            <a:endParaRPr lang="en-US" sz="1050" dirty="0"/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Multi-line strings can be denoted using triple quotes.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Example:   </a:t>
            </a:r>
            <a:r>
              <a:rPr lang="en-US" dirty="0" err="1"/>
              <a:t>s</a:t>
            </a:r>
            <a:r>
              <a:rPr lang="en-US" dirty="0" err="1">
                <a:solidFill>
                  <a:srgbClr val="7030A0"/>
                </a:solidFill>
              </a:rPr>
              <a:t>tr</a:t>
            </a:r>
            <a:r>
              <a:rPr lang="en-US" dirty="0">
                <a:solidFill>
                  <a:srgbClr val="7030A0"/>
                </a:solidFill>
              </a:rPr>
              <a:t> = ‘’’Welcome to Python World’’’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0000"/>
                </a:solidFill>
              </a:rPr>
              <a:t>String are immutable, so we cant change value of string.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Value accessed by index value using [] bracket.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String have two type indexing positive and negative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0000"/>
                </a:solidFill>
              </a:rPr>
              <a:t>String positive index start from left side value 0 and negative index start from right with index -1</a:t>
            </a:r>
          </a:p>
        </p:txBody>
      </p:sp>
    </p:spTree>
    <p:extLst>
      <p:ext uri="{BB962C8B-B14F-4D97-AF65-F5344CB8AC3E}">
        <p14:creationId xmlns:p14="http://schemas.microsoft.com/office/powerpoint/2010/main" val="1335847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chetan.mahajan@sakec.ac.in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800CADA-CF44-4398-B49B-F8CBAFE01910}"/>
              </a:ext>
            </a:extLst>
          </p:cNvPr>
          <p:cNvSpPr txBox="1"/>
          <p:nvPr/>
        </p:nvSpPr>
        <p:spPr>
          <a:xfrm>
            <a:off x="642257" y="23222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Agenda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F81A514-9AB3-4ACB-9DA9-E67FCD7AB689}"/>
              </a:ext>
            </a:extLst>
          </p:cNvPr>
          <p:cNvSpPr txBox="1"/>
          <p:nvPr/>
        </p:nvSpPr>
        <p:spPr>
          <a:xfrm>
            <a:off x="642257" y="1443841"/>
            <a:ext cx="104701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rgbClr val="7030A0"/>
                </a:solidFill>
                <a:latin typeface="+mj-lt"/>
              </a:rPr>
              <a:t>Functions </a:t>
            </a:r>
            <a:r>
              <a:rPr lang="en-US" sz="2400" b="1" dirty="0">
                <a:solidFill>
                  <a:srgbClr val="7030A0"/>
                </a:solidFill>
                <a:latin typeface="+mj-lt"/>
              </a:rPr>
              <a:t>in </a:t>
            </a:r>
            <a:r>
              <a:rPr lang="en-US" sz="2400" b="1" dirty="0" smtClean="0">
                <a:solidFill>
                  <a:srgbClr val="7030A0"/>
                </a:solidFill>
                <a:latin typeface="+mj-lt"/>
              </a:rPr>
              <a:t>Python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rgbClr val="7030A0"/>
                </a:solidFill>
                <a:latin typeface="+mj-lt"/>
              </a:rPr>
              <a:t>Classes and Objects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rgbClr val="7030A0"/>
                </a:solidFill>
                <a:latin typeface="+mj-lt"/>
              </a:rPr>
              <a:t>Modules and Packages</a:t>
            </a:r>
            <a:endParaRPr lang="en-US" sz="2400" b="1" dirty="0">
              <a:solidFill>
                <a:srgbClr val="7030A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770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chetan.mahajan@sakec.ac.in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582383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String </a:t>
            </a:r>
            <a:r>
              <a:rPr lang="en-US" sz="4000" b="1" dirty="0" smtClean="0">
                <a:solidFill>
                  <a:schemeClr val="accent5">
                    <a:lumMod val="75000"/>
                  </a:schemeClr>
                </a:solidFill>
              </a:rPr>
              <a:t>Operations</a:t>
            </a:r>
            <a:endParaRPr lang="en-US" sz="4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113" y="1262693"/>
            <a:ext cx="5637747" cy="10785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93" y="3021894"/>
            <a:ext cx="2443868" cy="26887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4133" y="2565359"/>
            <a:ext cx="2901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Accessing &amp; Slicing operation</a:t>
            </a:r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285" y="3021894"/>
            <a:ext cx="2811620" cy="21862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20160" y="2565359"/>
            <a:ext cx="3486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Repetition &amp; Concatenation operation</a:t>
            </a:r>
            <a:endParaRPr lang="en-US" sz="1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4598" y="2629708"/>
            <a:ext cx="3327228" cy="16907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4599" y="4495464"/>
            <a:ext cx="4159874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38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chetan.mahajan@sakec.ac.in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582383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Built-in String </a:t>
            </a:r>
            <a:r>
              <a:rPr lang="en-US" sz="4000" b="1" dirty="0" smtClean="0">
                <a:solidFill>
                  <a:schemeClr val="accent5">
                    <a:lumMod val="75000"/>
                  </a:schemeClr>
                </a:solidFill>
              </a:rPr>
              <a:t>Methods</a:t>
            </a:r>
            <a:endParaRPr lang="en-US" sz="4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57514" y="1225520"/>
            <a:ext cx="8924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In Python, a method is a function that is defined with respect to a particular object.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70393" y="1594852"/>
            <a:ext cx="3494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Syntax:  </a:t>
            </a:r>
            <a:r>
              <a:rPr lang="en-US" dirty="0" err="1" smtClean="0">
                <a:solidFill>
                  <a:srgbClr val="FF0000"/>
                </a:solidFill>
              </a:rPr>
              <a:t>object.method</a:t>
            </a:r>
            <a:r>
              <a:rPr lang="en-US" dirty="0" smtClean="0">
                <a:solidFill>
                  <a:srgbClr val="FF0000"/>
                </a:solidFill>
              </a:rPr>
              <a:t>(arguments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24253"/>
              </p:ext>
            </p:extLst>
          </p:nvPr>
        </p:nvGraphicFramePr>
        <p:xfrm>
          <a:off x="1167014" y="2068814"/>
          <a:ext cx="10385334" cy="40615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02867"/>
                <a:gridCol w="4962903"/>
                <a:gridCol w="4319564"/>
              </a:tblGrid>
              <a:tr h="18923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Methods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Description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Syntax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</a:tr>
              <a:tr h="38723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lower()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return the new copy of the string with all lowercase letter.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str.lower()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</a:tr>
              <a:tr h="38723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upper()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return the new copy of the string with all uppercase letter.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str.upper()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</a:tr>
              <a:tr h="38723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lstrip()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return the new copy of the string with all left whitespace / given character removed.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str.lstrip(‘character to remove’)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</a:tr>
              <a:tr h="38723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rstrip()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return the new copy of the string with all right whitespace / given character removed.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str.lstrip(‘character to remove’)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</a:tr>
              <a:tr h="38723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strip()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return the new copy of the string with all right and left whitespace removed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str.lstrip(‘character to remove’)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</a:tr>
              <a:tr h="38723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isalpha()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return true if string contains only character otherwise return false. empty string gives false.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str.isalpha()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</a:tr>
              <a:tr h="38723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isdigit()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return true if string contains only digit otherwise return false. empty string gives false.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str.isdigit()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</a:tr>
              <a:tr h="38723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replace()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return the new copy of the string with all the occurrences of substring replaced by new substring.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str.repalce(old_substring, new_substring, max_occurrences-1)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</a:tr>
              <a:tr h="38723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find()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return the index of string if occurs in the defined range otherwise return -1 if not found.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str.find(find_substring, beg_index, end_index)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</a:tr>
              <a:tr h="38723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split()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return list of all the words in the string using given separator.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str.split</a:t>
                      </a:r>
                      <a:r>
                        <a:rPr lang="en-US" sz="1100" dirty="0">
                          <a:effectLst/>
                        </a:rPr>
                        <a:t>(‘separator’, </a:t>
                      </a:r>
                      <a:r>
                        <a:rPr lang="en-US" sz="1100" dirty="0" err="1">
                          <a:effectLst/>
                        </a:rPr>
                        <a:t>max_separator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7431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chetan.mahajan@sakec.ac.in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582383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5">
                    <a:lumMod val="75000"/>
                  </a:schemeClr>
                </a:solidFill>
              </a:rPr>
              <a:t>String Exercise</a:t>
            </a:r>
            <a:endParaRPr lang="en-US" sz="4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57514" y="1225520"/>
            <a:ext cx="892436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 err="1" smtClean="0"/>
              <a:t>str</a:t>
            </a:r>
            <a:r>
              <a:rPr lang="en-US" sz="2000" dirty="0" smtClean="0"/>
              <a:t>=“</a:t>
            </a:r>
            <a:r>
              <a:rPr lang="en-US" sz="2000" dirty="0" smtClean="0">
                <a:hlinkClick r:id="rId2"/>
              </a:rPr>
              <a:t>chetan.mahajan@sakec.ac.in</a:t>
            </a:r>
            <a:r>
              <a:rPr lang="en-US" sz="2000" dirty="0" smtClean="0"/>
              <a:t>”</a:t>
            </a:r>
            <a:endParaRPr lang="en-US" sz="2000" dirty="0" smtClean="0"/>
          </a:p>
          <a:p>
            <a:pPr>
              <a:spcAft>
                <a:spcPts val="1200"/>
              </a:spcAft>
            </a:pPr>
            <a:r>
              <a:rPr lang="en-US" sz="2000" dirty="0" smtClean="0"/>
              <a:t>Find host name from sting.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73349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chetan.mahajan@sakec.ac.in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9" y="6408736"/>
            <a:ext cx="652722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Data Type: List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EA42FF23-9228-4360-A629-8BC04BE05898}"/>
              </a:ext>
            </a:extLst>
          </p:cNvPr>
          <p:cNvSpPr/>
          <p:nvPr/>
        </p:nvSpPr>
        <p:spPr>
          <a:xfrm>
            <a:off x="754966" y="1272606"/>
            <a:ext cx="4829908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A list is an ordered sequence of python object like number, string etc.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Example: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list=[10, 20, ‘</a:t>
            </a:r>
            <a:r>
              <a:rPr lang="en-US" dirty="0" err="1"/>
              <a:t>abc</a:t>
            </a:r>
            <a:r>
              <a:rPr lang="en-US" dirty="0"/>
              <a:t>’, [1,2]]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E23215CC-ABEB-47FF-8FBD-7845568D0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551" y="1272606"/>
            <a:ext cx="1049686" cy="16597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46E81BB-0122-4683-9F3C-2BA810E8D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892" y="1244471"/>
            <a:ext cx="3331742" cy="20614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080" y="3482387"/>
            <a:ext cx="3189572" cy="2177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6132" y="3482387"/>
            <a:ext cx="2836456" cy="285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81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chetan.mahajan@sakec.ac.in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483909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Built-in </a:t>
            </a:r>
            <a:r>
              <a:rPr lang="en-US" sz="4000" b="1" dirty="0" smtClean="0">
                <a:solidFill>
                  <a:schemeClr val="accent5">
                    <a:lumMod val="75000"/>
                  </a:schemeClr>
                </a:solidFill>
              </a:rPr>
              <a:t>List </a:t>
            </a:r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Methods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595697"/>
              </p:ext>
            </p:extLst>
          </p:nvPr>
        </p:nvGraphicFramePr>
        <p:xfrm>
          <a:off x="784704" y="1532586"/>
          <a:ext cx="10444766" cy="26967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09178"/>
                <a:gridCol w="4991304"/>
                <a:gridCol w="4344284"/>
              </a:tblGrid>
              <a:tr h="288392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Methods</a:t>
                      </a:r>
                      <a:endParaRPr lang="en-US" sz="14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Description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Syntax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</a:tr>
              <a:tr h="28839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effectLst/>
                        </a:rPr>
                        <a:t>append()</a:t>
                      </a:r>
                      <a:endParaRPr lang="en-US" sz="14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add object at end of list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lst. </a:t>
                      </a:r>
                      <a:r>
                        <a:rPr lang="en-US" sz="1400" u="none" strike="noStrike">
                          <a:effectLst/>
                          <a:hlinkClick r:id="rId2"/>
                        </a:rPr>
                        <a:t>append(obj)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</a:tr>
              <a:tr h="37625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effectLst/>
                        </a:rPr>
                        <a:t>insert()</a:t>
                      </a:r>
                      <a:endParaRPr lang="en-US" sz="14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inserts object at given index, by default inserted at end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lst.insert</a:t>
                      </a:r>
                      <a:r>
                        <a:rPr lang="en-US" sz="1400" dirty="0">
                          <a:effectLst/>
                        </a:rPr>
                        <a:t>(</a:t>
                      </a:r>
                      <a:r>
                        <a:rPr lang="en-US" sz="1400" dirty="0" err="1">
                          <a:effectLst/>
                        </a:rPr>
                        <a:t>index,obj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</a:tr>
              <a:tr h="2883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extend()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add object of a list to another list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lst.extend(list2)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</a:tr>
              <a:tr h="2883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pop()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removes object from end </a:t>
                      </a:r>
                      <a:r>
                        <a:rPr lang="en-US" sz="1400" dirty="0" smtClean="0">
                          <a:effectLst/>
                        </a:rPr>
                        <a:t>position, or from given index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lst.pop(),  lst.pop(index)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</a:tr>
              <a:tr h="2883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remove()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remove given object form list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</a:rPr>
                        <a:t>lst.remove</a:t>
                      </a:r>
                      <a:r>
                        <a:rPr lang="en-US" sz="1400" dirty="0" smtClean="0">
                          <a:effectLst/>
                        </a:rPr>
                        <a:t>(</a:t>
                      </a:r>
                      <a:r>
                        <a:rPr lang="en-US" sz="1400" dirty="0" err="1" smtClean="0">
                          <a:effectLst/>
                        </a:rPr>
                        <a:t>obj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</a:tr>
              <a:tr h="2883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reverse()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reverse the object of list.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lst.reverse()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</a:tr>
              <a:tr h="59013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sort()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sort the items in the list, by default ascending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for descending write reverse=true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lst.sort</a:t>
                      </a:r>
                      <a:r>
                        <a:rPr lang="en-US" sz="1400" dirty="0">
                          <a:effectLst/>
                        </a:rPr>
                        <a:t>(),   </a:t>
                      </a:r>
                      <a:r>
                        <a:rPr lang="en-US" sz="1400" dirty="0" err="1" smtClean="0">
                          <a:effectLst/>
                        </a:rPr>
                        <a:t>lst.sort</a:t>
                      </a:r>
                      <a:r>
                        <a:rPr lang="en-US" sz="1400" dirty="0" smtClean="0">
                          <a:effectLst/>
                        </a:rPr>
                        <a:t>(reverse=</a:t>
                      </a:r>
                      <a:r>
                        <a:rPr lang="en-US" sz="1400" dirty="0" err="1" smtClean="0">
                          <a:effectLst/>
                        </a:rPr>
                        <a:t>Ture</a:t>
                      </a:r>
                      <a:r>
                        <a:rPr lang="en-US" sz="1400" dirty="0" smtClean="0">
                          <a:effectLst/>
                        </a:rPr>
                        <a:t>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5864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chetan.mahajan@sakec.ac.in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9" y="6408736"/>
            <a:ext cx="652722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t>25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Data Type: Tuple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EA42FF23-9228-4360-A629-8BC04BE05898}"/>
              </a:ext>
            </a:extLst>
          </p:cNvPr>
          <p:cNvSpPr/>
          <p:nvPr/>
        </p:nvSpPr>
        <p:spPr>
          <a:xfrm>
            <a:off x="754966" y="1272606"/>
            <a:ext cx="482990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A tuple is a sequence of python object. Tuples are sequences, just like Lists. 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The differences between tuples and lists are, the tuples cannot be changed unlike lists and tuples use parentheses, whereas lists use square brackets.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Example: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 err="1"/>
              <a:t>tup</a:t>
            </a:r>
            <a:r>
              <a:rPr lang="en-US" dirty="0"/>
              <a:t>=(10, 20, ‘</a:t>
            </a:r>
            <a:r>
              <a:rPr lang="en-US" dirty="0" err="1"/>
              <a:t>abc</a:t>
            </a:r>
            <a:r>
              <a:rPr lang="en-US" dirty="0"/>
              <a:t>’, [1,2])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Tuples are faster than lists.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all Tuple operations are similar to Lists, but you cannot update, delete or add an element to a Tuple.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0000"/>
                </a:solidFill>
              </a:rPr>
              <a:t>Tuple are immutable, so we cant change value of tuple.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E23215CC-ABEB-47FF-8FBD-7845568D0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822" y="1696704"/>
            <a:ext cx="2146966" cy="20186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000453A-8376-42D7-B47F-282C08B7F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872" y="1557838"/>
            <a:ext cx="3544130" cy="22964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7432" y="4137202"/>
            <a:ext cx="3091018" cy="193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298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chetan.mahajan@sakec.ac.in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483909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t>26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Data Type: 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E111D75-E87C-473D-ADE0-397C8405831E}"/>
              </a:ext>
            </a:extLst>
          </p:cNvPr>
          <p:cNvSpPr/>
          <p:nvPr/>
        </p:nvSpPr>
        <p:spPr>
          <a:xfrm>
            <a:off x="754966" y="1272606"/>
            <a:ext cx="6317347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A set is an unordered collection of </a:t>
            </a:r>
            <a:r>
              <a:rPr lang="en-US" dirty="0">
                <a:solidFill>
                  <a:srgbClr val="FF0000"/>
                </a:solidFill>
              </a:rPr>
              <a:t>unique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immutable</a:t>
            </a:r>
            <a:r>
              <a:rPr lang="en-US" dirty="0"/>
              <a:t> objects.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Every element is unique (no duplicates) and must be immutable (which cannot be changed)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Example:   </a:t>
            </a:r>
            <a:r>
              <a:rPr lang="en-US" dirty="0" err="1"/>
              <a:t>myset</a:t>
            </a:r>
            <a:r>
              <a:rPr lang="en-US" dirty="0"/>
              <a:t> = {10, 20, ‘a’}</a:t>
            </a:r>
          </a:p>
          <a:p>
            <a:pPr marL="285750" indent="-285750" fontAlgn="base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You can't add a list to a set, however you can add tuples to the set.</a:t>
            </a:r>
          </a:p>
          <a:p>
            <a:pPr marL="285750" indent="-285750" fontAlgn="base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Since items in set are unordered so we cannot access or change an element of set using indexing or slicing</a:t>
            </a:r>
            <a:r>
              <a:rPr lang="en-US" dirty="0"/>
              <a:t>.</a:t>
            </a:r>
          </a:p>
          <a:p>
            <a:pPr marL="285750" indent="-285750" fontAlgn="base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Common uses include membership testing, removing duplicates from a sequence, and computing standard math operations on sets such as intersection, union, difference, and symmetric difference.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287" y="3764484"/>
            <a:ext cx="3173726" cy="25791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287" y="1223598"/>
            <a:ext cx="2792646" cy="252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496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chetan.mahajan@sakec.ac.in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483909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t>27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Data Type: Dictionary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E111D75-E87C-473D-ADE0-397C8405831E}"/>
              </a:ext>
            </a:extLst>
          </p:cNvPr>
          <p:cNvSpPr/>
          <p:nvPr/>
        </p:nvSpPr>
        <p:spPr>
          <a:xfrm>
            <a:off x="754966" y="1272606"/>
            <a:ext cx="6317347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A dictionary is an unordered collection of </a:t>
            </a:r>
            <a:r>
              <a:rPr lang="en-US" dirty="0">
                <a:solidFill>
                  <a:srgbClr val="FF0000"/>
                </a:solidFill>
              </a:rPr>
              <a:t>key-value</a:t>
            </a:r>
            <a:r>
              <a:rPr lang="en-US" dirty="0"/>
              <a:t> pair.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Values any type but keys are immutable, means keys can be numbers, string or tuple. But it does not permit mutable objects like lists.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No duplicate key allowed. If duplicate keys encountered during assignment, the last assignment is taken.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Example:  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 err="1"/>
              <a:t>dict</a:t>
            </a:r>
            <a:r>
              <a:rPr lang="en-US" dirty="0"/>
              <a:t> = {1:10,2:'a','b':3,'c':'d',4:[1,2],'b':{20:40},(1,2):'c'}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0000"/>
                </a:solidFill>
              </a:rPr>
              <a:t>Value can be accessed by key using [] bracket.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053" y="1578449"/>
            <a:ext cx="3997773" cy="362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450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chetan.mahajan@sakec.ac.in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483909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t>28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Input / Output, Comment function in Python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40B729C1-3C99-4F6D-9462-FDBB773492F3}"/>
              </a:ext>
            </a:extLst>
          </p:cNvPr>
          <p:cNvSpPr/>
          <p:nvPr/>
        </p:nvSpPr>
        <p:spPr>
          <a:xfrm>
            <a:off x="1084465" y="3160613"/>
            <a:ext cx="9184949" cy="20585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IN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en-IN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symble</a:t>
            </a:r>
            <a:r>
              <a:rPr lang="en-IN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used for Single line comment</a:t>
            </a:r>
          </a:p>
          <a:p>
            <a:pPr>
              <a:lnSpc>
                <a:spcPct val="115000"/>
              </a:lnSpc>
            </a:pPr>
            <a:r>
              <a:rPr lang="en-IN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multi line comment we use quotes</a:t>
            </a:r>
          </a:p>
          <a:p>
            <a:pPr>
              <a:lnSpc>
                <a:spcPct val="115000"/>
              </a:lnSpc>
            </a:pPr>
            <a:r>
              <a:rPr lang="en-IN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IN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''' This is a multi line comment</a:t>
            </a:r>
            <a:endParaRPr lang="en-US" sz="2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IN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spanning more than one line</a:t>
            </a:r>
            <a:endParaRPr lang="en-US" sz="2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IN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 more lines…. '''</a:t>
            </a:r>
            <a:endParaRPr lang="en-US" sz="2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20329A70-4C57-4FCB-B234-08A30C3D8C42}"/>
              </a:ext>
            </a:extLst>
          </p:cNvPr>
          <p:cNvSpPr/>
          <p:nvPr/>
        </p:nvSpPr>
        <p:spPr>
          <a:xfrm>
            <a:off x="1084466" y="1349033"/>
            <a:ext cx="10338500" cy="136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IN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 function:  </a:t>
            </a:r>
          </a:p>
          <a:p>
            <a:pPr>
              <a:lnSpc>
                <a:spcPct val="115000"/>
              </a:lnSpc>
            </a:pPr>
            <a:r>
              <a:rPr lang="en-IN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print()</a:t>
            </a:r>
          </a:p>
          <a:p>
            <a:pPr>
              <a:lnSpc>
                <a:spcPct val="115000"/>
              </a:lnSpc>
            </a:pPr>
            <a:r>
              <a:rPr lang="en-IN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 function:  </a:t>
            </a:r>
          </a:p>
          <a:p>
            <a:pPr>
              <a:lnSpc>
                <a:spcPct val="115000"/>
              </a:lnSpc>
            </a:pPr>
            <a:r>
              <a:rPr lang="en-IN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IN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variable_to_stored_value</a:t>
            </a:r>
            <a:r>
              <a:rPr lang="en-IN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input(“message for user”)</a:t>
            </a:r>
            <a:endParaRPr lang="en-US" sz="2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694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chetan.mahajan@sakec.ac.in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483909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t>29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Input / Output function in Python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AF2B57DB-9D0D-42F4-B6EA-CFF3B75AA938}"/>
              </a:ext>
            </a:extLst>
          </p:cNvPr>
          <p:cNvSpPr/>
          <p:nvPr/>
        </p:nvSpPr>
        <p:spPr>
          <a:xfrm>
            <a:off x="670393" y="1431780"/>
            <a:ext cx="1013342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Problem-1</a:t>
            </a:r>
          </a:p>
          <a:p>
            <a:r>
              <a:rPr lang="en-US" dirty="0"/>
              <a:t>Write a python program to find average of user defined three number.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Problem-2</a:t>
            </a:r>
          </a:p>
          <a:p>
            <a:r>
              <a:rPr lang="en-US" dirty="0"/>
              <a:t>Write a menu driven program to perform addition, subtraction, multiplication, division.</a:t>
            </a:r>
          </a:p>
        </p:txBody>
      </p:sp>
    </p:spTree>
    <p:extLst>
      <p:ext uri="{BB962C8B-B14F-4D97-AF65-F5344CB8AC3E}">
        <p14:creationId xmlns:p14="http://schemas.microsoft.com/office/powerpoint/2010/main" val="931422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chetan.mahajan@sakec.ac.in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9" y="6408736"/>
            <a:ext cx="393252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800CADA-CF44-4398-B49B-F8CBAFE01910}"/>
              </a:ext>
            </a:extLst>
          </p:cNvPr>
          <p:cNvSpPr txBox="1"/>
          <p:nvPr/>
        </p:nvSpPr>
        <p:spPr>
          <a:xfrm>
            <a:off x="642256" y="232229"/>
            <a:ext cx="10133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4000" b="1" dirty="0">
                <a:solidFill>
                  <a:schemeClr val="accent5">
                    <a:lumMod val="75000"/>
                  </a:schemeClr>
                </a:solidFill>
              </a:rPr>
              <a:t>Why We Learn Programming Languages?</a:t>
            </a:r>
            <a:endParaRPr lang="en-US" sz="4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DD56505-8659-4B69-BCC7-F0004478DA24}"/>
              </a:ext>
            </a:extLst>
          </p:cNvPr>
          <p:cNvSpPr txBox="1"/>
          <p:nvPr/>
        </p:nvSpPr>
        <p:spPr>
          <a:xfrm>
            <a:off x="642257" y="1448972"/>
            <a:ext cx="10348214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languages help to do automate repetitive tasks. 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eliminate human error and increase productivity, provided the software user, knows the underlying theory.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That's why programming devices Calculator, A.C., Washing Machine, Refrigerator etc. and software such as AutoCAD,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PrimaVera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etc. are we commonly used.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16952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chetan.mahajan@sakec.ac.in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483909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t>30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Input / Output function in Python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70393" y="1361760"/>
            <a:ext cx="885432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A-01: Write </a:t>
            </a:r>
            <a:r>
              <a:rPr lang="en-US" b="1" dirty="0"/>
              <a:t>a python program to find average of user defined three number.</a:t>
            </a:r>
            <a:endParaRPr lang="en-US" b="1" dirty="0">
              <a:solidFill>
                <a:srgbClr val="FF0000"/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= </a:t>
            </a:r>
            <a:r>
              <a:rPr lang="en-US" dirty="0" err="1"/>
              <a:t>int</a:t>
            </a:r>
            <a:r>
              <a:rPr lang="en-US" dirty="0"/>
              <a:t>(input("Enter first number : "))</a:t>
            </a:r>
          </a:p>
          <a:p>
            <a:r>
              <a:rPr lang="en-US" dirty="0"/>
              <a:t>b = </a:t>
            </a:r>
            <a:r>
              <a:rPr lang="en-US" dirty="0" err="1"/>
              <a:t>int</a:t>
            </a:r>
            <a:r>
              <a:rPr lang="en-US" dirty="0"/>
              <a:t>(input("Enter 2nd number : "))</a:t>
            </a:r>
          </a:p>
          <a:p>
            <a:r>
              <a:rPr lang="en-US" dirty="0"/>
              <a:t>c = </a:t>
            </a:r>
            <a:r>
              <a:rPr lang="en-US" dirty="0" err="1"/>
              <a:t>int</a:t>
            </a:r>
            <a:r>
              <a:rPr lang="en-US" dirty="0"/>
              <a:t>(input("Enter 3rd number : "))</a:t>
            </a:r>
          </a:p>
          <a:p>
            <a:r>
              <a:rPr lang="en-US" dirty="0"/>
              <a:t>print("</a:t>
            </a:r>
            <a:r>
              <a:rPr lang="en-US" dirty="0" err="1"/>
              <a:t>Avg</a:t>
            </a:r>
            <a:r>
              <a:rPr lang="en-US" dirty="0"/>
              <a:t>= ",(</a:t>
            </a:r>
            <a:r>
              <a:rPr lang="en-US" dirty="0" err="1"/>
              <a:t>a+b+c</a:t>
            </a:r>
            <a:r>
              <a:rPr lang="en-US" dirty="0"/>
              <a:t>)/3)</a:t>
            </a:r>
          </a:p>
          <a:p>
            <a:r>
              <a:rPr lang="en-US" dirty="0"/>
              <a:t>print("End of program! Thank you")</a:t>
            </a:r>
          </a:p>
        </p:txBody>
      </p:sp>
    </p:spTree>
    <p:extLst>
      <p:ext uri="{BB962C8B-B14F-4D97-AF65-F5344CB8AC3E}">
        <p14:creationId xmlns:p14="http://schemas.microsoft.com/office/powerpoint/2010/main" val="393650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chetan.mahajan@sakec.ac.in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483909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t>31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Input / Output function in Python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85109" y="1383036"/>
            <a:ext cx="7574035" cy="39745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400" b="1" dirty="0"/>
              <a:t>A-01</a:t>
            </a:r>
            <a:r>
              <a:rPr lang="en-US" sz="1400" b="1" dirty="0" smtClean="0"/>
              <a:t>: Write </a:t>
            </a:r>
            <a:r>
              <a:rPr lang="en-US" sz="1400" b="1" dirty="0"/>
              <a:t>a menu driven program to perform addition, subtraction, multiplication, </a:t>
            </a:r>
            <a:r>
              <a:rPr lang="en-US" sz="1400" b="1" dirty="0" smtClean="0"/>
              <a:t>division</a:t>
            </a:r>
          </a:p>
          <a:p>
            <a:pPr marL="0" indent="0">
              <a:buNone/>
            </a:pPr>
            <a:r>
              <a:rPr lang="en-US" sz="1400" b="1" dirty="0" smtClean="0"/>
              <a:t>Solution:</a:t>
            </a:r>
          </a:p>
          <a:p>
            <a:pPr marL="0" indent="0">
              <a:buNone/>
            </a:pPr>
            <a:r>
              <a:rPr lang="en-IN" sz="1400" dirty="0" smtClean="0"/>
              <a:t>choice = 0</a:t>
            </a:r>
          </a:p>
          <a:p>
            <a:pPr marL="0" indent="0">
              <a:buNone/>
            </a:pPr>
            <a:r>
              <a:rPr lang="en-IN" sz="1400" dirty="0" smtClean="0"/>
              <a:t>a </a:t>
            </a:r>
            <a:r>
              <a:rPr lang="en-IN" sz="1400" dirty="0"/>
              <a:t>= </a:t>
            </a:r>
            <a:r>
              <a:rPr lang="en-IN" sz="1400" dirty="0" err="1" smtClean="0"/>
              <a:t>int</a:t>
            </a:r>
            <a:r>
              <a:rPr lang="en-IN" sz="1400" dirty="0" smtClean="0"/>
              <a:t>(input("Enter </a:t>
            </a:r>
            <a:r>
              <a:rPr lang="en-IN" sz="1400" dirty="0"/>
              <a:t>first number : </a:t>
            </a:r>
            <a:r>
              <a:rPr lang="en-IN" sz="1400" dirty="0" smtClean="0"/>
              <a:t>"))</a:t>
            </a:r>
            <a:endParaRPr lang="en-IN" sz="1400" dirty="0"/>
          </a:p>
          <a:p>
            <a:pPr marL="0" indent="0">
              <a:buNone/>
            </a:pPr>
            <a:r>
              <a:rPr lang="en-IN" sz="1400" dirty="0"/>
              <a:t>b = </a:t>
            </a:r>
            <a:r>
              <a:rPr lang="en-IN" sz="1400" dirty="0" err="1" smtClean="0"/>
              <a:t>int</a:t>
            </a:r>
            <a:r>
              <a:rPr lang="en-IN" sz="1400" dirty="0" smtClean="0"/>
              <a:t>(input("</a:t>
            </a:r>
            <a:r>
              <a:rPr lang="en-IN" sz="1400" dirty="0"/>
              <a:t>Enter 2nd number : </a:t>
            </a:r>
            <a:r>
              <a:rPr lang="en-IN" sz="1400" dirty="0" smtClean="0"/>
              <a:t>"))</a:t>
            </a:r>
            <a:endParaRPr lang="en-IN" sz="1400" dirty="0"/>
          </a:p>
          <a:p>
            <a:pPr marL="0" indent="0">
              <a:buNone/>
            </a:pPr>
            <a:r>
              <a:rPr lang="en-IN" sz="1400" dirty="0"/>
              <a:t>while choice !=5 :</a:t>
            </a:r>
          </a:p>
          <a:p>
            <a:pPr marL="0" indent="0">
              <a:buNone/>
            </a:pPr>
            <a:r>
              <a:rPr lang="en-IN" sz="1400" dirty="0"/>
              <a:t>    print("Menu")</a:t>
            </a:r>
          </a:p>
          <a:p>
            <a:pPr marL="0" indent="0">
              <a:buNone/>
            </a:pPr>
            <a:r>
              <a:rPr lang="en-IN" sz="1400" dirty="0"/>
              <a:t>    print("1. Addition")</a:t>
            </a:r>
          </a:p>
          <a:p>
            <a:pPr marL="0" indent="0">
              <a:buNone/>
            </a:pPr>
            <a:r>
              <a:rPr lang="en-IN" sz="1400" dirty="0"/>
              <a:t>    print("2. Subtraction")</a:t>
            </a:r>
          </a:p>
          <a:p>
            <a:pPr marL="0" indent="0">
              <a:buNone/>
            </a:pPr>
            <a:r>
              <a:rPr lang="en-IN" sz="1400" dirty="0"/>
              <a:t>    print("3. Multiplication")</a:t>
            </a:r>
          </a:p>
          <a:p>
            <a:pPr marL="0" indent="0">
              <a:buNone/>
            </a:pPr>
            <a:r>
              <a:rPr lang="en-IN" sz="1400" dirty="0"/>
              <a:t>    print("4. Division")</a:t>
            </a:r>
          </a:p>
          <a:p>
            <a:pPr marL="0" indent="0">
              <a:buNone/>
            </a:pPr>
            <a:r>
              <a:rPr lang="en-IN" sz="1400" dirty="0"/>
              <a:t>    print("5. Exit")</a:t>
            </a:r>
          </a:p>
          <a:p>
            <a:pPr marL="0" indent="0">
              <a:buNone/>
            </a:pPr>
            <a:r>
              <a:rPr lang="en-IN" sz="1400" dirty="0"/>
              <a:t>    </a:t>
            </a:r>
            <a:endParaRPr lang="en-IN" sz="14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5778322" y="2841971"/>
            <a:ext cx="511720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choice = </a:t>
            </a:r>
            <a:r>
              <a:rPr lang="en-IN" dirty="0" err="1" smtClean="0"/>
              <a:t>int</a:t>
            </a:r>
            <a:r>
              <a:rPr lang="en-IN" dirty="0" smtClean="0"/>
              <a:t>(input("</a:t>
            </a:r>
            <a:r>
              <a:rPr lang="en-IN" dirty="0"/>
              <a:t>Enter your choice : </a:t>
            </a:r>
            <a:r>
              <a:rPr lang="en-IN" dirty="0" smtClean="0"/>
              <a:t>"))</a:t>
            </a:r>
            <a:endParaRPr lang="en-IN" dirty="0"/>
          </a:p>
          <a:p>
            <a:r>
              <a:rPr lang="en-IN" dirty="0"/>
              <a:t>    if choice ==1 : print("Sum= ",</a:t>
            </a:r>
            <a:r>
              <a:rPr lang="en-IN" dirty="0" err="1"/>
              <a:t>a+b</a:t>
            </a:r>
            <a:r>
              <a:rPr lang="en-IN" dirty="0"/>
              <a:t>)</a:t>
            </a:r>
          </a:p>
          <a:p>
            <a:r>
              <a:rPr lang="en-IN" dirty="0"/>
              <a:t>    if choice ==2 : print("Sub= ",a-b)</a:t>
            </a:r>
          </a:p>
          <a:p>
            <a:r>
              <a:rPr lang="en-IN" dirty="0"/>
              <a:t>    if choice ==3 : print("</a:t>
            </a:r>
            <a:r>
              <a:rPr lang="en-IN" dirty="0" err="1"/>
              <a:t>Mul</a:t>
            </a:r>
            <a:r>
              <a:rPr lang="en-IN" dirty="0"/>
              <a:t>= ",a*b)</a:t>
            </a:r>
          </a:p>
          <a:p>
            <a:r>
              <a:rPr lang="en-IN" dirty="0"/>
              <a:t>    if choice ==4 : print("</a:t>
            </a:r>
            <a:r>
              <a:rPr lang="en-IN" dirty="0" err="1"/>
              <a:t>Div</a:t>
            </a:r>
            <a:r>
              <a:rPr lang="en-IN" dirty="0"/>
              <a:t> Quotient= ",a/b)</a:t>
            </a:r>
          </a:p>
          <a:p>
            <a:r>
              <a:rPr lang="en-IN" dirty="0"/>
              <a:t>    if choice ==5 : break</a:t>
            </a:r>
          </a:p>
          <a:p>
            <a:r>
              <a:rPr lang="en-IN" dirty="0"/>
              <a:t>print("End of program! Thank you")</a:t>
            </a:r>
          </a:p>
        </p:txBody>
      </p:sp>
    </p:spTree>
    <p:extLst>
      <p:ext uri="{BB962C8B-B14F-4D97-AF65-F5344CB8AC3E}">
        <p14:creationId xmlns:p14="http://schemas.microsoft.com/office/powerpoint/2010/main" val="3856527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chetan.mahajan@sakec.ac.in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483909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t>32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Flow Control in Python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162" y="1353180"/>
            <a:ext cx="724852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58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chetan.mahajan@sakec.ac.in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483909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t>33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Flow Control: Conditional Statements</a:t>
            </a:r>
          </a:p>
        </p:txBody>
      </p:sp>
      <p:sp>
        <p:nvSpPr>
          <p:cNvPr id="2" name="Rectangle 1"/>
          <p:cNvSpPr/>
          <p:nvPr/>
        </p:nvSpPr>
        <p:spPr>
          <a:xfrm>
            <a:off x="670393" y="1236678"/>
            <a:ext cx="931454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dirty="0"/>
              <a:t>Python  uses three type of conditional statements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dirty="0"/>
              <a:t>If 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dirty="0"/>
              <a:t>If-else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dirty="0"/>
              <a:t>If-</a:t>
            </a:r>
            <a:r>
              <a:rPr lang="en-US" dirty="0" err="1"/>
              <a:t>elif</a:t>
            </a:r>
            <a:r>
              <a:rPr lang="en-US" dirty="0"/>
              <a:t>-else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728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chetan.mahajan@sakec.ac.in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483909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t>34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if Conditional Statements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23" y="1590650"/>
            <a:ext cx="5950730" cy="34283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70393" y="5525799"/>
            <a:ext cx="7059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IN" b="1" dirty="0" err="1">
                <a:solidFill>
                  <a:srgbClr val="FF0000"/>
                </a:solidFill>
              </a:rPr>
              <a:t>Indententation</a:t>
            </a:r>
            <a:r>
              <a:rPr lang="en-IN" b="1" dirty="0">
                <a:solidFill>
                  <a:srgbClr val="FF0000"/>
                </a:solidFill>
              </a:rPr>
              <a:t> is used to identify the scope of control blocks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DC0A4833-6298-44A6-AFE7-80BDD108F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493" y="1531370"/>
            <a:ext cx="4417735" cy="342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999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chetan.mahajan@sakec.ac.in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483909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t>35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if Conditional Statements</a:t>
            </a:r>
          </a:p>
        </p:txBody>
      </p:sp>
      <p:sp>
        <p:nvSpPr>
          <p:cNvPr id="2" name="Rectangle 1"/>
          <p:cNvSpPr/>
          <p:nvPr/>
        </p:nvSpPr>
        <p:spPr>
          <a:xfrm>
            <a:off x="670392" y="1330836"/>
            <a:ext cx="1062035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Problem:1</a:t>
            </a:r>
          </a:p>
          <a:p>
            <a:endParaRPr lang="en-US" sz="900" dirty="0"/>
          </a:p>
          <a:p>
            <a:r>
              <a:rPr lang="en-US" dirty="0"/>
              <a:t>Write python program to display result of student only if he pass. (pass if marks &gt;40). Marks taken from user.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Problem:2</a:t>
            </a:r>
          </a:p>
          <a:p>
            <a:endParaRPr lang="en-US" sz="900" dirty="0"/>
          </a:p>
          <a:p>
            <a:r>
              <a:rPr lang="en-US" dirty="0"/>
              <a:t>Write python program to check user given number is </a:t>
            </a:r>
            <a:r>
              <a:rPr lang="en-IN" dirty="0"/>
              <a:t>positive, we print an appropriate message</a:t>
            </a:r>
            <a:r>
              <a:rPr lang="en-US" dirty="0"/>
              <a:t> “number is positive”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954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chetan.mahajan@sakec.ac.in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483909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t>36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If-else Conditional Statements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93" y="1437119"/>
            <a:ext cx="5844898" cy="341262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27742" y="5450359"/>
            <a:ext cx="7059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IN" b="1" dirty="0" err="1">
                <a:solidFill>
                  <a:srgbClr val="FF0000"/>
                </a:solidFill>
              </a:rPr>
              <a:t>Indententation</a:t>
            </a:r>
            <a:r>
              <a:rPr lang="en-IN" b="1" dirty="0">
                <a:solidFill>
                  <a:srgbClr val="FF0000"/>
                </a:solidFill>
              </a:rPr>
              <a:t> is used to identify the scope of control blocks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256" y="1611069"/>
            <a:ext cx="4732401" cy="363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30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chetan.mahajan@sakec.ac.in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483909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t>37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If-else Conditional Statements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70392" y="1330836"/>
            <a:ext cx="1062035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Problem:1</a:t>
            </a:r>
          </a:p>
          <a:p>
            <a:endParaRPr lang="en-US" sz="900" dirty="0"/>
          </a:p>
          <a:p>
            <a:r>
              <a:rPr lang="en-US" dirty="0"/>
              <a:t>Write python program to display result of student. (pass if marks &gt;40 otherwise fail). Marks taken from user.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Problem:2</a:t>
            </a:r>
          </a:p>
          <a:p>
            <a:endParaRPr lang="en-US" sz="900" dirty="0"/>
          </a:p>
          <a:p>
            <a:r>
              <a:rPr lang="en-US" dirty="0"/>
              <a:t>Write python program to check user given number is </a:t>
            </a:r>
            <a:r>
              <a:rPr lang="en-IN" dirty="0"/>
              <a:t>positive or negative, we print an appropriate message</a:t>
            </a:r>
            <a:r>
              <a:rPr lang="en-US" dirty="0"/>
              <a:t> “number is positive” or “number is negative”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5485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chetan.mahajan@sakec.ac.in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483909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t>38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If-</a:t>
            </a:r>
            <a:r>
              <a:rPr lang="en-US" sz="4000" b="1" dirty="0" err="1">
                <a:solidFill>
                  <a:schemeClr val="accent5">
                    <a:lumMod val="75000"/>
                  </a:schemeClr>
                </a:solidFill>
              </a:rPr>
              <a:t>elif</a:t>
            </a:r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-else Conditional Statements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27742" y="5450359"/>
            <a:ext cx="10259333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IN" b="1" dirty="0" err="1">
                <a:solidFill>
                  <a:srgbClr val="FF0000"/>
                </a:solidFill>
              </a:rPr>
              <a:t>Indententation</a:t>
            </a:r>
            <a:r>
              <a:rPr lang="en-IN" b="1" dirty="0">
                <a:solidFill>
                  <a:srgbClr val="FF0000"/>
                </a:solidFill>
              </a:rPr>
              <a:t> is used to identify the scope of control blocks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0000"/>
                </a:solidFill>
              </a:rPr>
              <a:t>Python does not support switch statement, it is implemented by if-</a:t>
            </a:r>
            <a:r>
              <a:rPr lang="en-US" b="1" dirty="0" err="1">
                <a:solidFill>
                  <a:srgbClr val="FF0000"/>
                </a:solidFill>
              </a:rPr>
              <a:t>elif</a:t>
            </a:r>
            <a:r>
              <a:rPr lang="en-US" b="1" dirty="0">
                <a:solidFill>
                  <a:srgbClr val="FF0000"/>
                </a:solidFill>
              </a:rPr>
              <a:t>-else statements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93" y="1611069"/>
            <a:ext cx="6265074" cy="31509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913" y="2042286"/>
            <a:ext cx="4357688" cy="280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44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chetan.mahajan@sakec.ac.in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483909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t>39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Conditional Statements Practice</a:t>
            </a:r>
          </a:p>
        </p:txBody>
      </p:sp>
      <p:sp>
        <p:nvSpPr>
          <p:cNvPr id="9" name="Rectangle 8"/>
          <p:cNvSpPr/>
          <p:nvPr/>
        </p:nvSpPr>
        <p:spPr>
          <a:xfrm>
            <a:off x="670393" y="1377364"/>
            <a:ext cx="10620355" cy="4385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0000"/>
                </a:solidFill>
              </a:rPr>
              <a:t>Problem:1</a:t>
            </a:r>
          </a:p>
          <a:p>
            <a:pPr>
              <a:spcAft>
                <a:spcPts val="600"/>
              </a:spcAft>
            </a:pPr>
            <a:r>
              <a:rPr lang="en-US" dirty="0"/>
              <a:t>Write python program to display grade of student for user given marks. </a:t>
            </a:r>
          </a:p>
          <a:p>
            <a:pPr>
              <a:spcAft>
                <a:spcPts val="600"/>
              </a:spcAft>
            </a:pPr>
            <a:r>
              <a:rPr lang="en-US" dirty="0"/>
              <a:t>Marks &gt;=80 grade “A” ,   Marks &gt;= 60  grade “B” ,   Marks &gt;=40 grade “C” , Otherwise failed grade “F”</a:t>
            </a:r>
          </a:p>
          <a:p>
            <a:pPr>
              <a:spcAft>
                <a:spcPts val="600"/>
              </a:spcAft>
            </a:pPr>
            <a:endParaRPr lang="en-US" dirty="0">
              <a:solidFill>
                <a:srgbClr val="FF0000"/>
              </a:solidFill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rgbClr val="FF0000"/>
                </a:solidFill>
              </a:rPr>
              <a:t>Problem:2</a:t>
            </a:r>
          </a:p>
          <a:p>
            <a:pPr>
              <a:spcAft>
                <a:spcPts val="600"/>
              </a:spcAft>
            </a:pPr>
            <a:r>
              <a:rPr lang="en-US" dirty="0"/>
              <a:t>Write a Python program to get a string made of the first 2 and the last 2 chars from a given a string. If the string length is less than 2, return empty string.</a:t>
            </a:r>
          </a:p>
          <a:p>
            <a:pPr>
              <a:spcAft>
                <a:spcPts val="600"/>
              </a:spcAft>
            </a:pPr>
            <a:endParaRPr lang="en-US" dirty="0">
              <a:solidFill>
                <a:srgbClr val="FF0000"/>
              </a:solidFill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rgbClr val="FF0000"/>
                </a:solidFill>
              </a:rPr>
              <a:t>Problem:3</a:t>
            </a:r>
          </a:p>
          <a:p>
            <a:pPr>
              <a:spcAft>
                <a:spcPts val="600"/>
              </a:spcAft>
            </a:pPr>
            <a:r>
              <a:rPr lang="en-US" dirty="0"/>
              <a:t>Write a Python program to add ‘</a:t>
            </a:r>
            <a:r>
              <a:rPr lang="en-US" dirty="0" err="1"/>
              <a:t>ing</a:t>
            </a:r>
            <a:r>
              <a:rPr lang="en-US" dirty="0"/>
              <a:t>’ at the end of a given string (length should be at least 3). If the given string is already ends with ‘</a:t>
            </a:r>
            <a:r>
              <a:rPr lang="en-US" dirty="0" err="1"/>
              <a:t>ing</a:t>
            </a:r>
            <a:r>
              <a:rPr lang="en-US" dirty="0"/>
              <a:t>’ then add ‘</a:t>
            </a:r>
            <a:r>
              <a:rPr lang="en-US" dirty="0" err="1"/>
              <a:t>ly</a:t>
            </a:r>
            <a:r>
              <a:rPr lang="en-US" dirty="0"/>
              <a:t>’ instead. If the string length of the given string is less than 3, leave it unchanged.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9144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chetan.mahajan@sakec.ac.in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9" y="6408736"/>
            <a:ext cx="393252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800CADA-CF44-4398-B49B-F8CBAFE01910}"/>
              </a:ext>
            </a:extLst>
          </p:cNvPr>
          <p:cNvSpPr txBox="1"/>
          <p:nvPr/>
        </p:nvSpPr>
        <p:spPr>
          <a:xfrm>
            <a:off x="642257" y="232229"/>
            <a:ext cx="99085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4000" b="1" dirty="0">
                <a:solidFill>
                  <a:schemeClr val="accent5">
                    <a:lumMod val="75000"/>
                  </a:schemeClr>
                </a:solidFill>
              </a:rPr>
              <a:t>How to choose a Programming Languages?</a:t>
            </a:r>
            <a:br>
              <a:rPr lang="en-US" altLang="en-US" sz="4000" b="1" dirty="0">
                <a:solidFill>
                  <a:schemeClr val="accent5">
                    <a:lumMod val="75000"/>
                  </a:schemeClr>
                </a:solidFill>
              </a:rPr>
            </a:br>
            <a:endParaRPr lang="en-US" sz="4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6946082-4643-4C6B-8E83-70C945C8EC68}"/>
              </a:ext>
            </a:extLst>
          </p:cNvPr>
          <p:cNvSpPr txBox="1"/>
          <p:nvPr/>
        </p:nvSpPr>
        <p:spPr>
          <a:xfrm>
            <a:off x="642257" y="1555668"/>
            <a:ext cx="10316475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to learn. 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learn this language then where to use?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Popularity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96526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chetan.mahajan@sakec.ac.in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483909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t>40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Conditional Statements Practice</a:t>
            </a:r>
          </a:p>
        </p:txBody>
      </p:sp>
      <p:sp>
        <p:nvSpPr>
          <p:cNvPr id="2" name="Rectangle 1"/>
          <p:cNvSpPr/>
          <p:nvPr/>
        </p:nvSpPr>
        <p:spPr>
          <a:xfrm>
            <a:off x="768441" y="1303407"/>
            <a:ext cx="11006216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A-02: </a:t>
            </a:r>
          </a:p>
          <a:p>
            <a:r>
              <a:rPr lang="en-US" b="1" dirty="0"/>
              <a:t>Write a Python program to get a string made of the first 2 and the last 2 chars from a given a string. If the string length is less than 2, return empty string</a:t>
            </a:r>
          </a:p>
          <a:p>
            <a:r>
              <a:rPr lang="en-US" b="1" dirty="0">
                <a:cs typeface="Times New Roman" pitchFamily="18" charset="0"/>
              </a:rPr>
              <a:t>Solution: </a:t>
            </a:r>
            <a:endParaRPr lang="en-US" b="1" dirty="0" smtClean="0">
              <a:cs typeface="Times New Roman" pitchFamily="18" charset="0"/>
            </a:endParaRPr>
          </a:p>
          <a:p>
            <a:endParaRPr lang="en-US" b="1" dirty="0">
              <a:cs typeface="Times New Roman" pitchFamily="18" charset="0"/>
            </a:endParaRPr>
          </a:p>
          <a:p>
            <a:r>
              <a:rPr lang="en-IN" dirty="0" err="1" smtClean="0">
                <a:cs typeface="Times New Roman" pitchFamily="18" charset="0"/>
              </a:rPr>
              <a:t>str</a:t>
            </a:r>
            <a:r>
              <a:rPr lang="en-IN" dirty="0" smtClean="0">
                <a:cs typeface="Times New Roman" pitchFamily="18" charset="0"/>
              </a:rPr>
              <a:t>=input</a:t>
            </a:r>
            <a:r>
              <a:rPr lang="en-IN" dirty="0">
                <a:cs typeface="Times New Roman" pitchFamily="18" charset="0"/>
              </a:rPr>
              <a:t>("Enter a string")</a:t>
            </a:r>
          </a:p>
          <a:p>
            <a:r>
              <a:rPr lang="en-IN" dirty="0">
                <a:cs typeface="Times New Roman" pitchFamily="18" charset="0"/>
              </a:rPr>
              <a:t>if </a:t>
            </a:r>
            <a:r>
              <a:rPr lang="en-IN" dirty="0" err="1" smtClean="0">
                <a:cs typeface="Times New Roman" pitchFamily="18" charset="0"/>
              </a:rPr>
              <a:t>len</a:t>
            </a:r>
            <a:r>
              <a:rPr lang="en-IN" dirty="0" smtClean="0">
                <a:cs typeface="Times New Roman" pitchFamily="18" charset="0"/>
              </a:rPr>
              <a:t>(</a:t>
            </a:r>
            <a:r>
              <a:rPr lang="en-IN" dirty="0" err="1" smtClean="0">
                <a:cs typeface="Times New Roman" pitchFamily="18" charset="0"/>
              </a:rPr>
              <a:t>str</a:t>
            </a:r>
            <a:r>
              <a:rPr lang="en-IN" dirty="0" smtClean="0">
                <a:cs typeface="Times New Roman" pitchFamily="18" charset="0"/>
              </a:rPr>
              <a:t>)&lt;</a:t>
            </a:r>
            <a:r>
              <a:rPr lang="en-IN" dirty="0">
                <a:cs typeface="Times New Roman" pitchFamily="18" charset="0"/>
              </a:rPr>
              <a:t>2 :</a:t>
            </a:r>
          </a:p>
          <a:p>
            <a:r>
              <a:rPr lang="en-IN" dirty="0">
                <a:cs typeface="Times New Roman" pitchFamily="18" charset="0"/>
              </a:rPr>
              <a:t>    print("None")</a:t>
            </a:r>
          </a:p>
          <a:p>
            <a:r>
              <a:rPr lang="en-IN" dirty="0">
                <a:cs typeface="Times New Roman" pitchFamily="18" charset="0"/>
              </a:rPr>
              <a:t>else :</a:t>
            </a:r>
          </a:p>
          <a:p>
            <a:r>
              <a:rPr lang="en-IN" dirty="0">
                <a:cs typeface="Times New Roman" pitchFamily="18" charset="0"/>
              </a:rPr>
              <a:t>    print("String made from last two char of both ends is ", </a:t>
            </a:r>
            <a:r>
              <a:rPr lang="en-IN" dirty="0" err="1" smtClean="0">
                <a:cs typeface="Times New Roman" pitchFamily="18" charset="0"/>
              </a:rPr>
              <a:t>str</a:t>
            </a:r>
            <a:r>
              <a:rPr lang="en-IN" dirty="0" smtClean="0">
                <a:cs typeface="Times New Roman" pitchFamily="18" charset="0"/>
              </a:rPr>
              <a:t>[0:2</a:t>
            </a:r>
            <a:r>
              <a:rPr lang="en-IN" dirty="0">
                <a:cs typeface="Times New Roman" pitchFamily="18" charset="0"/>
              </a:rPr>
              <a:t>]+str1[-2:])</a:t>
            </a:r>
          </a:p>
          <a:p>
            <a:endParaRPr lang="en-IN" sz="140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770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chetan.mahajan@sakec.ac.in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483909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t>41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Conditional Statements Practice</a:t>
            </a:r>
          </a:p>
        </p:txBody>
      </p:sp>
      <p:sp>
        <p:nvSpPr>
          <p:cNvPr id="3" name="Rectangle 2"/>
          <p:cNvSpPr/>
          <p:nvPr/>
        </p:nvSpPr>
        <p:spPr>
          <a:xfrm>
            <a:off x="764146" y="1286127"/>
            <a:ext cx="1085259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A-03: </a:t>
            </a:r>
          </a:p>
          <a:p>
            <a:r>
              <a:rPr lang="en-US" b="1" dirty="0"/>
              <a:t>Write a Python program to add ‘</a:t>
            </a:r>
            <a:r>
              <a:rPr lang="en-US" b="1" dirty="0" err="1"/>
              <a:t>ing</a:t>
            </a:r>
            <a:r>
              <a:rPr lang="en-US" b="1" dirty="0"/>
              <a:t>’ at the end of a given string (length should be at least 3). If the given string is already ends with ‘</a:t>
            </a:r>
            <a:r>
              <a:rPr lang="en-US" b="1" dirty="0" err="1"/>
              <a:t>ing</a:t>
            </a:r>
            <a:r>
              <a:rPr lang="en-US" b="1" dirty="0"/>
              <a:t>’ then add ‘</a:t>
            </a:r>
            <a:r>
              <a:rPr lang="en-US" b="1" dirty="0" err="1"/>
              <a:t>ly</a:t>
            </a:r>
            <a:r>
              <a:rPr lang="en-US" b="1" dirty="0"/>
              <a:t>’ instead. If the string length of the given string is less than 3, leave it unchanged </a:t>
            </a:r>
          </a:p>
          <a:p>
            <a:r>
              <a:rPr lang="en-US" b="1" dirty="0">
                <a:cs typeface="Times New Roman" pitchFamily="18" charset="0"/>
              </a:rPr>
              <a:t>Solution: </a:t>
            </a:r>
            <a:endParaRPr lang="en-US" b="1" dirty="0" smtClean="0">
              <a:cs typeface="Times New Roman" pitchFamily="18" charset="0"/>
            </a:endParaRPr>
          </a:p>
          <a:p>
            <a:endParaRPr lang="en-US" b="1" dirty="0">
              <a:cs typeface="Times New Roman" pitchFamily="18" charset="0"/>
            </a:endParaRPr>
          </a:p>
          <a:p>
            <a:r>
              <a:rPr lang="en-IN" dirty="0" err="1" smtClean="0">
                <a:cs typeface="Times New Roman" pitchFamily="18" charset="0"/>
              </a:rPr>
              <a:t>str</a:t>
            </a:r>
            <a:r>
              <a:rPr lang="en-IN" dirty="0" smtClean="0">
                <a:cs typeface="Times New Roman" pitchFamily="18" charset="0"/>
              </a:rPr>
              <a:t>=input</a:t>
            </a:r>
            <a:r>
              <a:rPr lang="en-IN" dirty="0">
                <a:cs typeface="Times New Roman" pitchFamily="18" charset="0"/>
              </a:rPr>
              <a:t>("Enter a string")</a:t>
            </a:r>
          </a:p>
          <a:p>
            <a:r>
              <a:rPr lang="en-IN" dirty="0">
                <a:cs typeface="Times New Roman" pitchFamily="18" charset="0"/>
              </a:rPr>
              <a:t>if </a:t>
            </a:r>
            <a:r>
              <a:rPr lang="en-IN" dirty="0" err="1" smtClean="0">
                <a:cs typeface="Times New Roman" pitchFamily="18" charset="0"/>
              </a:rPr>
              <a:t>len</a:t>
            </a:r>
            <a:r>
              <a:rPr lang="en-IN" dirty="0" smtClean="0">
                <a:cs typeface="Times New Roman" pitchFamily="18" charset="0"/>
              </a:rPr>
              <a:t>(</a:t>
            </a:r>
            <a:r>
              <a:rPr lang="en-IN" dirty="0" err="1" smtClean="0">
                <a:cs typeface="Times New Roman" pitchFamily="18" charset="0"/>
              </a:rPr>
              <a:t>str</a:t>
            </a:r>
            <a:r>
              <a:rPr lang="en-IN" dirty="0" smtClean="0">
                <a:cs typeface="Times New Roman" pitchFamily="18" charset="0"/>
              </a:rPr>
              <a:t>)&gt;</a:t>
            </a:r>
            <a:r>
              <a:rPr lang="en-IN" dirty="0">
                <a:cs typeface="Times New Roman" pitchFamily="18" charset="0"/>
              </a:rPr>
              <a:t>2 :</a:t>
            </a:r>
          </a:p>
          <a:p>
            <a:r>
              <a:rPr lang="en-IN" dirty="0">
                <a:cs typeface="Times New Roman" pitchFamily="18" charset="0"/>
              </a:rPr>
              <a:t>    if </a:t>
            </a:r>
            <a:r>
              <a:rPr lang="en-IN" dirty="0" err="1" smtClean="0">
                <a:cs typeface="Times New Roman" pitchFamily="18" charset="0"/>
              </a:rPr>
              <a:t>str</a:t>
            </a:r>
            <a:r>
              <a:rPr lang="en-IN" dirty="0" smtClean="0">
                <a:cs typeface="Times New Roman" pitchFamily="18" charset="0"/>
              </a:rPr>
              <a:t>[-</a:t>
            </a:r>
            <a:r>
              <a:rPr lang="en-IN" dirty="0">
                <a:cs typeface="Times New Roman" pitchFamily="18" charset="0"/>
              </a:rPr>
              <a:t>3:] == '</a:t>
            </a:r>
            <a:r>
              <a:rPr lang="en-IN" dirty="0" err="1">
                <a:cs typeface="Times New Roman" pitchFamily="18" charset="0"/>
              </a:rPr>
              <a:t>ing</a:t>
            </a:r>
            <a:r>
              <a:rPr lang="en-IN" dirty="0">
                <a:cs typeface="Times New Roman" pitchFamily="18" charset="0"/>
              </a:rPr>
              <a:t>' :</a:t>
            </a:r>
          </a:p>
          <a:p>
            <a:r>
              <a:rPr lang="en-IN" dirty="0">
                <a:cs typeface="Times New Roman" pitchFamily="18" charset="0"/>
              </a:rPr>
              <a:t>        </a:t>
            </a:r>
            <a:r>
              <a:rPr lang="en-IN" dirty="0" err="1" smtClean="0">
                <a:cs typeface="Times New Roman" pitchFamily="18" charset="0"/>
              </a:rPr>
              <a:t>str</a:t>
            </a:r>
            <a:r>
              <a:rPr lang="en-IN" dirty="0" smtClean="0">
                <a:cs typeface="Times New Roman" pitchFamily="18" charset="0"/>
              </a:rPr>
              <a:t>+=</a:t>
            </a:r>
            <a:r>
              <a:rPr lang="en-IN" dirty="0">
                <a:cs typeface="Times New Roman" pitchFamily="18" charset="0"/>
              </a:rPr>
              <a:t>'</a:t>
            </a:r>
            <a:r>
              <a:rPr lang="en-IN" dirty="0" err="1">
                <a:cs typeface="Times New Roman" pitchFamily="18" charset="0"/>
              </a:rPr>
              <a:t>ly</a:t>
            </a:r>
            <a:r>
              <a:rPr lang="en-IN" dirty="0">
                <a:cs typeface="Times New Roman" pitchFamily="18" charset="0"/>
              </a:rPr>
              <a:t>'</a:t>
            </a:r>
          </a:p>
          <a:p>
            <a:r>
              <a:rPr lang="en-IN" dirty="0">
                <a:cs typeface="Times New Roman" pitchFamily="18" charset="0"/>
              </a:rPr>
              <a:t>    else:</a:t>
            </a:r>
          </a:p>
          <a:p>
            <a:r>
              <a:rPr lang="en-IN" dirty="0">
                <a:cs typeface="Times New Roman" pitchFamily="18" charset="0"/>
              </a:rPr>
              <a:t>        </a:t>
            </a:r>
            <a:r>
              <a:rPr lang="en-IN" dirty="0" err="1" smtClean="0">
                <a:cs typeface="Times New Roman" pitchFamily="18" charset="0"/>
              </a:rPr>
              <a:t>str</a:t>
            </a:r>
            <a:r>
              <a:rPr lang="en-IN" dirty="0" smtClean="0">
                <a:cs typeface="Times New Roman" pitchFamily="18" charset="0"/>
              </a:rPr>
              <a:t>+=</a:t>
            </a:r>
            <a:r>
              <a:rPr lang="en-IN" dirty="0">
                <a:cs typeface="Times New Roman" pitchFamily="18" charset="0"/>
              </a:rPr>
              <a:t>'</a:t>
            </a:r>
            <a:r>
              <a:rPr lang="en-IN" dirty="0" err="1">
                <a:cs typeface="Times New Roman" pitchFamily="18" charset="0"/>
              </a:rPr>
              <a:t>ing</a:t>
            </a:r>
            <a:r>
              <a:rPr lang="en-IN" dirty="0">
                <a:cs typeface="Times New Roman" pitchFamily="18" charset="0"/>
              </a:rPr>
              <a:t>'</a:t>
            </a:r>
          </a:p>
          <a:p>
            <a:r>
              <a:rPr lang="en-IN" dirty="0">
                <a:cs typeface="Times New Roman" pitchFamily="18" charset="0"/>
              </a:rPr>
              <a:t>print("New String is ", </a:t>
            </a:r>
            <a:r>
              <a:rPr lang="en-IN" dirty="0" err="1" smtClean="0">
                <a:cs typeface="Times New Roman" pitchFamily="18" charset="0"/>
              </a:rPr>
              <a:t>str</a:t>
            </a:r>
            <a:r>
              <a:rPr lang="en-IN" dirty="0" smtClean="0">
                <a:cs typeface="Times New Roman" pitchFamily="18" charset="0"/>
              </a:rPr>
              <a:t>)</a:t>
            </a:r>
            <a:endParaRPr lang="en-IN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764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chetan.mahajan@sakec.ac.in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483909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t>42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Iterative Statements (Loop) in Python</a:t>
            </a:r>
          </a:p>
        </p:txBody>
      </p:sp>
      <p:sp>
        <p:nvSpPr>
          <p:cNvPr id="9" name="Rectangle 8"/>
          <p:cNvSpPr/>
          <p:nvPr/>
        </p:nvSpPr>
        <p:spPr>
          <a:xfrm>
            <a:off x="670393" y="1377364"/>
            <a:ext cx="10620355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A iterative statements statement allow us to execute a statement or group of statements multiple times.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Similar to other languages Python uses ‘for’ and ‘while’ statements for iteration.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Iterative statements can be controlled using break and continue statements.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AD1280CB-0EE2-4244-8007-438BAB153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096" y="2954607"/>
            <a:ext cx="5254715" cy="30011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1A86639-E1AA-4D5D-AB60-B242D201A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204" y="3270836"/>
            <a:ext cx="4076700" cy="2209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6D33972-6B27-4CEF-89E5-2138A3A57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020" y="5534954"/>
            <a:ext cx="1280160" cy="3372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70121B36-332E-4D5D-BC34-52EF03433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126" y="5536962"/>
            <a:ext cx="1280160" cy="29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16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chetan.mahajan@sakec.ac.in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483909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t>43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While Loop in Python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B081A1E4-1711-492B-8BAD-73BDE3CD1610}"/>
              </a:ext>
            </a:extLst>
          </p:cNvPr>
          <p:cNvSpPr/>
          <p:nvPr/>
        </p:nvSpPr>
        <p:spPr>
          <a:xfrm>
            <a:off x="670393" y="1297562"/>
            <a:ext cx="106203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Repeats a statements or group of statements while a given condition is TRUE. It tests the condition before executing the loop body.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8CA943CA-4211-48BE-9104-83B6C76C7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314" y="2111193"/>
            <a:ext cx="6798511" cy="34492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D8754E58-732B-408C-BA10-34ED8E256460}"/>
              </a:ext>
            </a:extLst>
          </p:cNvPr>
          <p:cNvSpPr/>
          <p:nvPr/>
        </p:nvSpPr>
        <p:spPr>
          <a:xfrm>
            <a:off x="678915" y="5794747"/>
            <a:ext cx="73761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IN" b="1" dirty="0" err="1">
                <a:solidFill>
                  <a:srgbClr val="FF0000"/>
                </a:solidFill>
              </a:rPr>
              <a:t>Indententation</a:t>
            </a:r>
            <a:r>
              <a:rPr lang="en-IN" b="1" dirty="0">
                <a:solidFill>
                  <a:srgbClr val="FF0000"/>
                </a:solidFill>
              </a:rPr>
              <a:t> is used to identify the scope of control blocks</a:t>
            </a:r>
          </a:p>
        </p:txBody>
      </p:sp>
    </p:spTree>
    <p:extLst>
      <p:ext uri="{BB962C8B-B14F-4D97-AF65-F5344CB8AC3E}">
        <p14:creationId xmlns:p14="http://schemas.microsoft.com/office/powerpoint/2010/main" val="2425354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chetan.mahajan@sakec.ac.in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483909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t>44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While Loop in Python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24C7F621-9DB8-4AF2-951A-A30009133F81}"/>
              </a:ext>
            </a:extLst>
          </p:cNvPr>
          <p:cNvSpPr/>
          <p:nvPr/>
        </p:nvSpPr>
        <p:spPr>
          <a:xfrm>
            <a:off x="797168" y="1377685"/>
            <a:ext cx="97676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Write a Python program to get the LCM (least common multiple) of two positive numbers.</a:t>
            </a:r>
          </a:p>
          <a:p>
            <a:r>
              <a:rPr lang="en-US" dirty="0"/>
              <a:t>Ex. LCM(6, 10) is 30</a:t>
            </a:r>
          </a:p>
        </p:txBody>
      </p:sp>
    </p:spTree>
    <p:extLst>
      <p:ext uri="{BB962C8B-B14F-4D97-AF65-F5344CB8AC3E}">
        <p14:creationId xmlns:p14="http://schemas.microsoft.com/office/powerpoint/2010/main" val="1465198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chetan.mahajan@sakec.ac.in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483909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t>45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While Loop in Python</a:t>
            </a:r>
          </a:p>
        </p:txBody>
      </p:sp>
      <p:sp>
        <p:nvSpPr>
          <p:cNvPr id="3" name="Rectangle 2"/>
          <p:cNvSpPr/>
          <p:nvPr/>
        </p:nvSpPr>
        <p:spPr>
          <a:xfrm>
            <a:off x="794196" y="1214860"/>
            <a:ext cx="10835427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A-02</a:t>
            </a:r>
            <a:r>
              <a:rPr lang="en-US" b="1" dirty="0" smtClean="0"/>
              <a:t>: Write </a:t>
            </a:r>
            <a:r>
              <a:rPr lang="en-US" b="1" dirty="0"/>
              <a:t>a Python program to get the LCM (least common multiple) of two positive numbers</a:t>
            </a:r>
          </a:p>
          <a:p>
            <a:r>
              <a:rPr lang="en-US" b="1" dirty="0"/>
              <a:t>Solution:</a:t>
            </a:r>
          </a:p>
          <a:p>
            <a:endParaRPr lang="en-IN" b="1" dirty="0"/>
          </a:p>
          <a:p>
            <a:r>
              <a:rPr lang="en-IN" dirty="0"/>
              <a:t>a = </a:t>
            </a:r>
            <a:r>
              <a:rPr lang="en-IN" dirty="0" err="1" smtClean="0"/>
              <a:t>int</a:t>
            </a:r>
            <a:r>
              <a:rPr lang="en-IN" dirty="0" smtClean="0"/>
              <a:t>(input("</a:t>
            </a:r>
            <a:r>
              <a:rPr lang="en-IN" dirty="0"/>
              <a:t>Enter first number : </a:t>
            </a:r>
            <a:r>
              <a:rPr lang="en-IN" dirty="0" smtClean="0"/>
              <a:t>"))</a:t>
            </a:r>
            <a:endParaRPr lang="en-IN" dirty="0"/>
          </a:p>
          <a:p>
            <a:r>
              <a:rPr lang="en-IN" dirty="0"/>
              <a:t>b = </a:t>
            </a:r>
            <a:r>
              <a:rPr lang="en-IN" dirty="0" err="1" smtClean="0"/>
              <a:t>int</a:t>
            </a:r>
            <a:r>
              <a:rPr lang="en-IN" dirty="0" smtClean="0"/>
              <a:t>(input("</a:t>
            </a:r>
            <a:r>
              <a:rPr lang="en-IN" dirty="0"/>
              <a:t>Enter 2nd number : </a:t>
            </a:r>
            <a:r>
              <a:rPr lang="en-IN" dirty="0" smtClean="0"/>
              <a:t>"))</a:t>
            </a:r>
            <a:endParaRPr lang="en-IN" dirty="0"/>
          </a:p>
          <a:p>
            <a:r>
              <a:rPr lang="en-IN" dirty="0"/>
              <a:t>if a &gt; b :</a:t>
            </a:r>
          </a:p>
          <a:p>
            <a:r>
              <a:rPr lang="en-IN" dirty="0"/>
              <a:t>    c = a</a:t>
            </a:r>
          </a:p>
          <a:p>
            <a:r>
              <a:rPr lang="en-IN" dirty="0"/>
              <a:t>else:</a:t>
            </a:r>
          </a:p>
          <a:p>
            <a:r>
              <a:rPr lang="en-IN" dirty="0"/>
              <a:t>    c = b</a:t>
            </a:r>
          </a:p>
          <a:p>
            <a:endParaRPr lang="en-IN" dirty="0"/>
          </a:p>
          <a:p>
            <a:r>
              <a:rPr lang="en-IN" dirty="0"/>
              <a:t>while (True) :</a:t>
            </a:r>
          </a:p>
          <a:p>
            <a:r>
              <a:rPr lang="en-IN" dirty="0"/>
              <a:t>    if(</a:t>
            </a:r>
            <a:r>
              <a:rPr lang="en-IN" dirty="0" err="1"/>
              <a:t>c%a</a:t>
            </a:r>
            <a:r>
              <a:rPr lang="en-IN" dirty="0"/>
              <a:t> == 0) and (</a:t>
            </a:r>
            <a:r>
              <a:rPr lang="en-IN" dirty="0" err="1"/>
              <a:t>c%b</a:t>
            </a:r>
            <a:r>
              <a:rPr lang="en-IN" dirty="0"/>
              <a:t> == 0):</a:t>
            </a:r>
          </a:p>
          <a:p>
            <a:r>
              <a:rPr lang="en-IN" dirty="0"/>
              <a:t>        lcm = c</a:t>
            </a:r>
          </a:p>
          <a:p>
            <a:r>
              <a:rPr lang="en-IN" dirty="0"/>
              <a:t>        break</a:t>
            </a:r>
          </a:p>
          <a:p>
            <a:r>
              <a:rPr lang="en-IN" dirty="0"/>
              <a:t>    c+=1</a:t>
            </a:r>
          </a:p>
          <a:p>
            <a:endParaRPr lang="en-IN" dirty="0" smtClean="0"/>
          </a:p>
          <a:p>
            <a:r>
              <a:rPr lang="en-IN" dirty="0" smtClean="0"/>
              <a:t>print</a:t>
            </a:r>
            <a:r>
              <a:rPr lang="en-IN" dirty="0"/>
              <a:t>("LCM of ",a, " and ",b," is ", lcm)</a:t>
            </a:r>
          </a:p>
        </p:txBody>
      </p:sp>
    </p:spTree>
    <p:extLst>
      <p:ext uri="{BB962C8B-B14F-4D97-AF65-F5344CB8AC3E}">
        <p14:creationId xmlns:p14="http://schemas.microsoft.com/office/powerpoint/2010/main" val="2510411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chetan.mahajan@sakec.ac.in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483909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t>46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For Loop in Python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1E779AF6-B508-44D8-B651-A4FC7BFA41A1}"/>
              </a:ext>
            </a:extLst>
          </p:cNvPr>
          <p:cNvSpPr/>
          <p:nvPr/>
        </p:nvSpPr>
        <p:spPr>
          <a:xfrm>
            <a:off x="867508" y="1419119"/>
            <a:ext cx="10274104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A for statements is an iterative control flow statement that execute code for every item in </a:t>
            </a:r>
            <a:r>
              <a:rPr lang="en-US" dirty="0" err="1"/>
              <a:t>iterable</a:t>
            </a:r>
            <a:r>
              <a:rPr lang="en-US" dirty="0"/>
              <a:t> or sequence.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Used to execute code a fixed numbers of times using the built in range() function.</a:t>
            </a:r>
          </a:p>
          <a:p>
            <a:pPr marL="633413" indent="-352425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dirty="0" err="1"/>
              <a:t>Iterable</a:t>
            </a:r>
            <a:r>
              <a:rPr lang="en-US" dirty="0"/>
              <a:t> produces a stream of values </a:t>
            </a:r>
          </a:p>
          <a:p>
            <a:pPr marL="633413" indent="-352425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dirty="0"/>
              <a:t>Each values assign to iteration variable </a:t>
            </a:r>
          </a:p>
          <a:p>
            <a:pPr marL="633413" indent="-352425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dirty="0"/>
              <a:t>Execute indented statement for each values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E1E2019E-F6E3-4A09-B4A7-649F39AFE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776" y="2780252"/>
            <a:ext cx="5684858" cy="283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898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chetan.mahajan@sakec.ac.in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483909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t>47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For Loop in Python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64D7A18-72C6-42E4-A78A-6BDD0BFD20DD}"/>
              </a:ext>
            </a:extLst>
          </p:cNvPr>
          <p:cNvSpPr txBox="1"/>
          <p:nvPr/>
        </p:nvSpPr>
        <p:spPr>
          <a:xfrm>
            <a:off x="754353" y="1876164"/>
            <a:ext cx="433375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u="sng" dirty="0">
                <a:solidFill>
                  <a:srgbClr val="002060"/>
                </a:solidFill>
              </a:rPr>
              <a:t>Iterate a list</a:t>
            </a:r>
          </a:p>
          <a:p>
            <a:r>
              <a:rPr lang="en-US" sz="1800" dirty="0"/>
              <a:t>		for e in [1, 2, 3, 4] :</a:t>
            </a:r>
          </a:p>
          <a:p>
            <a:r>
              <a:rPr lang="en-US" sz="1800" dirty="0"/>
              <a:t>	      	         print (e)</a:t>
            </a:r>
          </a:p>
          <a:p>
            <a:pPr marL="342900"/>
            <a:r>
              <a:rPr lang="en-US" sz="1800" dirty="0"/>
              <a:t>output:</a:t>
            </a:r>
          </a:p>
          <a:p>
            <a:pPr marL="342900"/>
            <a:r>
              <a:rPr lang="en-US" sz="1600" dirty="0"/>
              <a:t>1</a:t>
            </a:r>
          </a:p>
          <a:p>
            <a:pPr marL="342900"/>
            <a:r>
              <a:rPr lang="en-US" sz="1600" dirty="0"/>
              <a:t>2</a:t>
            </a:r>
          </a:p>
          <a:p>
            <a:pPr marL="342900"/>
            <a:r>
              <a:rPr lang="en-US" sz="1600" dirty="0"/>
              <a:t>3</a:t>
            </a:r>
          </a:p>
          <a:p>
            <a:pPr marL="342900"/>
            <a:r>
              <a:rPr lang="en-US" sz="1600" dirty="0"/>
              <a:t>4</a:t>
            </a:r>
          </a:p>
          <a:p>
            <a:pPr marL="342900"/>
            <a:endParaRPr lang="en-US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89A8A811-4721-4DAA-B24A-4ED06152B5AD}"/>
              </a:ext>
            </a:extLst>
          </p:cNvPr>
          <p:cNvSpPr/>
          <p:nvPr/>
        </p:nvSpPr>
        <p:spPr>
          <a:xfrm>
            <a:off x="5678660" y="1826107"/>
            <a:ext cx="481584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u="sng" dirty="0">
                <a:solidFill>
                  <a:srgbClr val="002060"/>
                </a:solidFill>
              </a:rPr>
              <a:t>Iterate a string</a:t>
            </a:r>
          </a:p>
          <a:p>
            <a:r>
              <a:rPr lang="en-US" dirty="0"/>
              <a:t>		for c in “Python” :</a:t>
            </a:r>
          </a:p>
          <a:p>
            <a:r>
              <a:rPr lang="en-US" dirty="0"/>
              <a:t>	      	         print (c)</a:t>
            </a:r>
          </a:p>
          <a:p>
            <a:pPr marL="342900"/>
            <a:r>
              <a:rPr lang="en-US" dirty="0"/>
              <a:t>output:</a:t>
            </a:r>
          </a:p>
          <a:p>
            <a:pPr marL="342900"/>
            <a:r>
              <a:rPr lang="en-US" sz="1400" dirty="0"/>
              <a:t>P</a:t>
            </a:r>
          </a:p>
          <a:p>
            <a:pPr marL="342900"/>
            <a:r>
              <a:rPr lang="en-US" sz="1400" dirty="0"/>
              <a:t>y</a:t>
            </a:r>
          </a:p>
          <a:p>
            <a:pPr marL="342900"/>
            <a:r>
              <a:rPr lang="en-US" sz="1400" dirty="0"/>
              <a:t>t</a:t>
            </a:r>
          </a:p>
          <a:p>
            <a:pPr marL="342900"/>
            <a:r>
              <a:rPr lang="en-US" sz="1400" dirty="0"/>
              <a:t>h</a:t>
            </a:r>
          </a:p>
          <a:p>
            <a:pPr marL="342900"/>
            <a:r>
              <a:rPr lang="en-US" sz="1400" dirty="0"/>
              <a:t>o</a:t>
            </a:r>
          </a:p>
          <a:p>
            <a:pPr marL="342900"/>
            <a:r>
              <a:rPr lang="en-US" sz="1400" dirty="0"/>
              <a:t>n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D290999F-1933-4CD7-BDDD-33236E6D64FD}"/>
              </a:ext>
            </a:extLst>
          </p:cNvPr>
          <p:cNvSpPr/>
          <p:nvPr/>
        </p:nvSpPr>
        <p:spPr>
          <a:xfrm>
            <a:off x="738448" y="1334865"/>
            <a:ext cx="3780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Lots of different things are </a:t>
            </a:r>
            <a:r>
              <a:rPr lang="en-US" dirty="0" err="1"/>
              <a:t>iterable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D9627761-C449-462B-95A3-EE2F60595764}"/>
              </a:ext>
            </a:extLst>
          </p:cNvPr>
          <p:cNvSpPr/>
          <p:nvPr/>
        </p:nvSpPr>
        <p:spPr>
          <a:xfrm>
            <a:off x="951914" y="4384984"/>
            <a:ext cx="33387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Note: </a:t>
            </a:r>
          </a:p>
          <a:p>
            <a:r>
              <a:rPr lang="en-US" dirty="0">
                <a:solidFill>
                  <a:srgbClr val="C00000"/>
                </a:solidFill>
              </a:rPr>
              <a:t>Iterate each element of list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904F8CF-D8B3-4CBE-8746-2E2A471402AD}"/>
              </a:ext>
            </a:extLst>
          </p:cNvPr>
          <p:cNvSpPr txBox="1"/>
          <p:nvPr/>
        </p:nvSpPr>
        <p:spPr>
          <a:xfrm>
            <a:off x="5987782" y="4494885"/>
            <a:ext cx="3629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Note: </a:t>
            </a:r>
          </a:p>
          <a:p>
            <a:r>
              <a:rPr lang="en-US" dirty="0">
                <a:solidFill>
                  <a:srgbClr val="C00000"/>
                </a:solidFill>
              </a:rPr>
              <a:t>Iterate each character of string</a:t>
            </a:r>
            <a:endParaRPr lang="en-I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817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chetan.mahajan@sakec.ac.in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483909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t>48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For Loop in Python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E676BEF-4203-4667-BECF-584E838BE07F}"/>
              </a:ext>
            </a:extLst>
          </p:cNvPr>
          <p:cNvSpPr txBox="1"/>
          <p:nvPr/>
        </p:nvSpPr>
        <p:spPr>
          <a:xfrm>
            <a:off x="670393" y="1226967"/>
            <a:ext cx="5425607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u="sng" dirty="0">
                <a:solidFill>
                  <a:srgbClr val="002060"/>
                </a:solidFill>
              </a:rPr>
              <a:t>Iterate a range</a:t>
            </a:r>
          </a:p>
          <a:p>
            <a:r>
              <a:rPr lang="en-US" sz="1800" dirty="0"/>
              <a:t>		for </a:t>
            </a:r>
            <a:r>
              <a:rPr lang="en-US" sz="1800" dirty="0" err="1"/>
              <a:t>i</a:t>
            </a:r>
            <a:r>
              <a:rPr lang="en-US" sz="1800" dirty="0"/>
              <a:t> in range(5) :</a:t>
            </a:r>
          </a:p>
          <a:p>
            <a:r>
              <a:rPr lang="en-US" sz="1800" dirty="0"/>
              <a:t>	      	         print (</a:t>
            </a:r>
            <a:r>
              <a:rPr lang="en-US" sz="1800" dirty="0" err="1"/>
              <a:t>i</a:t>
            </a:r>
            <a:r>
              <a:rPr lang="en-US" sz="1800" dirty="0"/>
              <a:t>)</a:t>
            </a:r>
          </a:p>
          <a:p>
            <a:pPr marL="342900"/>
            <a:r>
              <a:rPr lang="en-US" sz="1800" dirty="0"/>
              <a:t>output:</a:t>
            </a:r>
          </a:p>
          <a:p>
            <a:pPr marL="342900"/>
            <a:r>
              <a:rPr lang="en-US" sz="1600" dirty="0"/>
              <a:t>0</a:t>
            </a:r>
          </a:p>
          <a:p>
            <a:pPr marL="342900"/>
            <a:r>
              <a:rPr lang="en-US" sz="1600" dirty="0"/>
              <a:t>1</a:t>
            </a:r>
          </a:p>
          <a:p>
            <a:pPr marL="342900"/>
            <a:r>
              <a:rPr lang="en-US" sz="1600" dirty="0"/>
              <a:t>2</a:t>
            </a:r>
          </a:p>
          <a:p>
            <a:pPr marL="342900"/>
            <a:r>
              <a:rPr lang="en-US" sz="1600" dirty="0"/>
              <a:t>3</a:t>
            </a:r>
          </a:p>
          <a:p>
            <a:pPr marL="342900"/>
            <a:r>
              <a:rPr lang="en-US" sz="1600" dirty="0"/>
              <a:t>4</a:t>
            </a:r>
          </a:p>
          <a:p>
            <a:pPr marL="342900"/>
            <a:endParaRPr 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rgbClr val="002060"/>
                </a:solidFill>
              </a:rPr>
              <a:t>Iterate a </a:t>
            </a:r>
            <a:r>
              <a:rPr lang="en-US" sz="2000" b="1" u="sng" dirty="0" err="1">
                <a:solidFill>
                  <a:srgbClr val="002060"/>
                </a:solidFill>
              </a:rPr>
              <a:t>dict</a:t>
            </a:r>
            <a:endParaRPr lang="en-US" sz="2000" b="1" u="sng" dirty="0">
              <a:solidFill>
                <a:srgbClr val="002060"/>
              </a:solidFill>
            </a:endParaRPr>
          </a:p>
          <a:p>
            <a:r>
              <a:rPr lang="en-US" sz="2000" dirty="0"/>
              <a:t>		for d in {“A”:1, “B”:2, “C”:3} :</a:t>
            </a:r>
          </a:p>
          <a:p>
            <a:r>
              <a:rPr lang="en-US" sz="2000" dirty="0"/>
              <a:t>	      	         print (d)</a:t>
            </a:r>
          </a:p>
          <a:p>
            <a:pPr marL="342900"/>
            <a:r>
              <a:rPr lang="en-US" sz="2000" dirty="0"/>
              <a:t>output:</a:t>
            </a:r>
          </a:p>
          <a:p>
            <a:pPr marL="342900"/>
            <a:r>
              <a:rPr lang="en-US" sz="1600" dirty="0"/>
              <a:t>A</a:t>
            </a:r>
          </a:p>
          <a:p>
            <a:pPr marL="342900"/>
            <a:r>
              <a:rPr lang="en-US" sz="1600" dirty="0"/>
              <a:t>B</a:t>
            </a:r>
          </a:p>
          <a:p>
            <a:pPr marL="342900"/>
            <a:r>
              <a:rPr lang="en-US" sz="16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038124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chetan.mahajan@sakec.ac.in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483909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t>49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For Loop in Python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5D90F06-6F30-4942-B691-5502385323F3}"/>
              </a:ext>
            </a:extLst>
          </p:cNvPr>
          <p:cNvSpPr txBox="1"/>
          <p:nvPr/>
        </p:nvSpPr>
        <p:spPr>
          <a:xfrm>
            <a:off x="686190" y="1198831"/>
            <a:ext cx="760095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/>
              <a:t>What is output of following code ?</a:t>
            </a:r>
          </a:p>
          <a:p>
            <a:endParaRPr lang="en-US" sz="1600" dirty="0"/>
          </a:p>
          <a:p>
            <a:r>
              <a:rPr lang="en-US" sz="1600" dirty="0"/>
              <a:t>for  </a:t>
            </a:r>
            <a:r>
              <a:rPr lang="en-US" sz="1600" dirty="0" err="1"/>
              <a:t>i</a:t>
            </a:r>
            <a:r>
              <a:rPr lang="en-US" sz="1600" dirty="0"/>
              <a:t>  in  range(10) :</a:t>
            </a:r>
          </a:p>
          <a:p>
            <a:pPr>
              <a:tabLst>
                <a:tab pos="355600" algn="l"/>
              </a:tabLst>
            </a:pPr>
            <a:r>
              <a:rPr lang="en-US" sz="1600" dirty="0"/>
              <a:t>       print (</a:t>
            </a:r>
            <a:r>
              <a:rPr lang="en-US" sz="1600" dirty="0" err="1"/>
              <a:t>i</a:t>
            </a:r>
            <a:r>
              <a:rPr lang="en-US" sz="1600" dirty="0"/>
              <a:t>)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for  </a:t>
            </a:r>
            <a:r>
              <a:rPr lang="en-US" sz="1600" dirty="0" err="1"/>
              <a:t>i</a:t>
            </a:r>
            <a:r>
              <a:rPr lang="en-US" sz="1600" dirty="0"/>
              <a:t>  in  range(5, 12) :</a:t>
            </a:r>
          </a:p>
          <a:p>
            <a:r>
              <a:rPr lang="en-US" sz="1600" dirty="0"/>
              <a:t>       print (</a:t>
            </a:r>
            <a:r>
              <a:rPr lang="en-US" sz="1600" dirty="0" err="1"/>
              <a:t>i</a:t>
            </a:r>
            <a:r>
              <a:rPr lang="en-US" sz="1600" dirty="0"/>
              <a:t>)</a:t>
            </a:r>
          </a:p>
          <a:p>
            <a:pPr>
              <a:tabLst>
                <a:tab pos="355600" algn="l"/>
                <a:tab pos="723900" algn="l"/>
                <a:tab pos="1077913" algn="l"/>
              </a:tabLst>
            </a:pP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for  </a:t>
            </a:r>
            <a:r>
              <a:rPr lang="en-US" sz="1600" dirty="0" err="1"/>
              <a:t>i</a:t>
            </a:r>
            <a:r>
              <a:rPr lang="en-US" sz="1600" dirty="0"/>
              <a:t>  in  range(10, 40, 5) :</a:t>
            </a:r>
          </a:p>
          <a:p>
            <a:r>
              <a:rPr lang="en-US" sz="1600" dirty="0"/>
              <a:t>       print (</a:t>
            </a:r>
            <a:r>
              <a:rPr lang="en-US" sz="1600" dirty="0" err="1"/>
              <a:t>i</a:t>
            </a:r>
            <a:r>
              <a:rPr lang="en-US" sz="1600" dirty="0"/>
              <a:t>)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IN" sz="1600" dirty="0"/>
              <a:t>list = [2, 8, 9, 10, 11 ]</a:t>
            </a:r>
          </a:p>
          <a:p>
            <a:pPr>
              <a:tabLst>
                <a:tab pos="355600" algn="l"/>
              </a:tabLst>
            </a:pPr>
            <a:r>
              <a:rPr lang="en-IN" sz="1600" dirty="0"/>
              <a:t>   	for  </a:t>
            </a:r>
            <a:r>
              <a:rPr lang="en-IN" sz="1600" dirty="0" err="1"/>
              <a:t>i</a:t>
            </a:r>
            <a:r>
              <a:rPr lang="en-IN" sz="1600" dirty="0"/>
              <a:t>  in  range(1, 12) :</a:t>
            </a:r>
          </a:p>
          <a:p>
            <a:pPr>
              <a:tabLst>
                <a:tab pos="355600" algn="l"/>
                <a:tab pos="723900" algn="l"/>
              </a:tabLst>
            </a:pPr>
            <a:r>
              <a:rPr lang="en-IN" sz="1600" dirty="0"/>
              <a:t>    		if </a:t>
            </a:r>
            <a:r>
              <a:rPr lang="en-IN" sz="1600" dirty="0" err="1"/>
              <a:t>i</a:t>
            </a:r>
            <a:r>
              <a:rPr lang="en-IN" sz="1600" dirty="0"/>
              <a:t> in list :</a:t>
            </a:r>
          </a:p>
          <a:p>
            <a:pPr>
              <a:tabLst>
                <a:tab pos="1077913" algn="l"/>
              </a:tabLst>
            </a:pPr>
            <a:r>
              <a:rPr lang="en-IN" sz="1600" dirty="0"/>
              <a:t>        	continue</a:t>
            </a:r>
          </a:p>
          <a:p>
            <a:pPr>
              <a:tabLst>
                <a:tab pos="355600" algn="l"/>
                <a:tab pos="723900" algn="l"/>
                <a:tab pos="1077913" algn="l"/>
              </a:tabLst>
            </a:pPr>
            <a:r>
              <a:rPr lang="en-IN" sz="1600" dirty="0"/>
              <a:t>              print (</a:t>
            </a:r>
            <a:r>
              <a:rPr lang="en-IN" sz="1600" dirty="0" err="1"/>
              <a:t>i</a:t>
            </a:r>
            <a:r>
              <a:rPr lang="en-IN" sz="1600" dirty="0"/>
              <a:t>)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D479F24-EF08-4569-95DC-E8500180044B}"/>
              </a:ext>
            </a:extLst>
          </p:cNvPr>
          <p:cNvSpPr txBox="1"/>
          <p:nvPr/>
        </p:nvSpPr>
        <p:spPr>
          <a:xfrm>
            <a:off x="4902591" y="1550524"/>
            <a:ext cx="76009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/>
              <a:t>WAP to print even number from given list = [10, 20, 30, 45, 79, 88, 87]</a:t>
            </a:r>
          </a:p>
          <a:p>
            <a:pPr marL="342900" indent="-342900">
              <a:buAutoNum type="arabicPeriod"/>
            </a:pPr>
            <a:endParaRPr lang="en-US" sz="1600" dirty="0"/>
          </a:p>
          <a:p>
            <a:pPr marL="342900" indent="-342900">
              <a:buAutoNum type="arabicPeriod"/>
            </a:pPr>
            <a:endParaRPr lang="en-US" sz="1600" dirty="0"/>
          </a:p>
          <a:p>
            <a:pPr marL="342900" indent="-342900">
              <a:buFontTx/>
              <a:buAutoNum type="arabicPeriod"/>
            </a:pPr>
            <a:r>
              <a:rPr lang="en-US" sz="1600" dirty="0"/>
              <a:t>WAP to print list element and their length</a:t>
            </a:r>
          </a:p>
          <a:p>
            <a:r>
              <a:rPr lang="en-US" sz="1600" dirty="0"/>
              <a:t>	fruits = [‘banana’ , ‘mango’, ‘apple’, ‘orange’]</a:t>
            </a:r>
          </a:p>
          <a:p>
            <a:pPr marL="342900" indent="-342900">
              <a:buAutoNum type="arabicPeriod"/>
            </a:pPr>
            <a:endParaRPr lang="en-US" sz="1600" dirty="0"/>
          </a:p>
          <a:p>
            <a:r>
              <a:rPr lang="en-US" sz="1600" dirty="0"/>
              <a:t>3.   WAP to print list element </a:t>
            </a:r>
            <a:r>
              <a:rPr lang="en-US" sz="1600" dirty="0" err="1"/>
              <a:t>upto</a:t>
            </a:r>
            <a:r>
              <a:rPr lang="en-US" sz="1600" dirty="0"/>
              <a:t> apple</a:t>
            </a:r>
          </a:p>
          <a:p>
            <a:r>
              <a:rPr lang="en-US" sz="1600" dirty="0"/>
              <a:t>	fruits = [‘banana’ , ‘mango’, ‘apple’, ‘orange’]</a:t>
            </a:r>
          </a:p>
          <a:p>
            <a:pPr marL="342900" indent="-342900">
              <a:buAutoNum type="arabicPeriod"/>
            </a:pPr>
            <a:endParaRPr lang="en-US" sz="1600" dirty="0"/>
          </a:p>
          <a:p>
            <a:pPr marL="342900" indent="-342900">
              <a:buAutoNum type="arabicPeriod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26523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chetan.mahajan@sakec.ac.in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9" y="6408736"/>
            <a:ext cx="393252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800CADA-CF44-4398-B49B-F8CBAFE01910}"/>
              </a:ext>
            </a:extLst>
          </p:cNvPr>
          <p:cNvSpPr txBox="1"/>
          <p:nvPr/>
        </p:nvSpPr>
        <p:spPr>
          <a:xfrm>
            <a:off x="642257" y="23222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4000" b="1" dirty="0">
                <a:solidFill>
                  <a:schemeClr val="accent5">
                    <a:lumMod val="75000"/>
                  </a:schemeClr>
                </a:solidFill>
              </a:rPr>
              <a:t>Python (Open Source language)</a:t>
            </a:r>
            <a:endParaRPr lang="en-US" sz="4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5CDCC2D-8FAE-43F0-844D-C36C3AEC3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997" y="1303639"/>
            <a:ext cx="6630978" cy="148282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8C0AFF9D-25CF-41DD-A2D9-B829DB2D9822}"/>
              </a:ext>
            </a:extLst>
          </p:cNvPr>
          <p:cNvSpPr/>
          <p:nvPr/>
        </p:nvSpPr>
        <p:spPr>
          <a:xfrm>
            <a:off x="740592" y="2895224"/>
            <a:ext cx="1079522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spcBef>
                <a:spcPts val="0"/>
              </a:spcBef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a lot of applications in various field</a:t>
            </a:r>
          </a:p>
          <a:p>
            <a:pPr marL="463550" indent="-4635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IN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eb</a:t>
            </a:r>
            <a:r>
              <a:rPr lang="en-IN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development-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excellent web framework including Pyramid, Django and Flask</a:t>
            </a:r>
          </a:p>
          <a:p>
            <a:pPr marL="463550" indent="-4635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Writing Scripts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-easy to write scripts using python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3550" indent="-4635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 development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using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Tkinter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PyQt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module</a:t>
            </a:r>
          </a:p>
          <a:p>
            <a:pPr marL="463550" indent="-4635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 Development-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video game using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Pygame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module</a:t>
            </a:r>
          </a:p>
          <a:p>
            <a:pPr marL="463550" indent="-4635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Browser Automation-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by Facebook, Google, Instagram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3550" indent="-4635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Analysis-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Nmpy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63550" indent="-4635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learning-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wonderful libraries such as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Scikits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-Learn, NLTK and TensorFlow</a:t>
            </a:r>
          </a:p>
        </p:txBody>
      </p:sp>
    </p:spTree>
    <p:extLst>
      <p:ext uri="{BB962C8B-B14F-4D97-AF65-F5344CB8AC3E}">
        <p14:creationId xmlns:p14="http://schemas.microsoft.com/office/powerpoint/2010/main" val="3531451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chetan.mahajan@sakec.ac.in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483909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t>50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For Loop in Python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5165132-3B65-4BC1-BC31-BEC0DED434E4}"/>
              </a:ext>
            </a:extLst>
          </p:cNvPr>
          <p:cNvSpPr txBox="1"/>
          <p:nvPr/>
        </p:nvSpPr>
        <p:spPr>
          <a:xfrm>
            <a:off x="670393" y="1437983"/>
            <a:ext cx="76009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/>
              <a:t>WAP to print even number from given list = [10, 20, 30, 45, 79, 88, 87]</a:t>
            </a:r>
          </a:p>
          <a:p>
            <a:pPr marL="342900" indent="-342900">
              <a:buAutoNum type="arabicPeriod"/>
            </a:pPr>
            <a:endParaRPr lang="en-US" sz="1600" dirty="0"/>
          </a:p>
          <a:p>
            <a:pPr marL="342900" indent="-342900">
              <a:buAutoNum type="arabicPeriod"/>
            </a:pPr>
            <a:endParaRPr lang="en-US" sz="1600" dirty="0"/>
          </a:p>
          <a:p>
            <a:pPr marL="342900" indent="-342900">
              <a:buFontTx/>
              <a:buAutoNum type="arabicPeriod"/>
            </a:pPr>
            <a:r>
              <a:rPr lang="en-US" sz="1600" dirty="0"/>
              <a:t>WAP to print list element and their length</a:t>
            </a:r>
          </a:p>
          <a:p>
            <a:r>
              <a:rPr lang="en-US" sz="1600" dirty="0"/>
              <a:t>	fruits = [‘banana’ , ‘mango’, ‘apple’, ‘orange’]</a:t>
            </a:r>
          </a:p>
          <a:p>
            <a:pPr marL="342900" indent="-342900">
              <a:buAutoNum type="arabicPeriod"/>
            </a:pPr>
            <a:endParaRPr lang="en-US" sz="1600" dirty="0"/>
          </a:p>
          <a:p>
            <a:r>
              <a:rPr lang="en-US" sz="1600" dirty="0"/>
              <a:t>3.   WAP to print list element </a:t>
            </a:r>
            <a:r>
              <a:rPr lang="en-US" sz="1600" dirty="0" err="1"/>
              <a:t>upto</a:t>
            </a:r>
            <a:r>
              <a:rPr lang="en-US" sz="1600" dirty="0"/>
              <a:t> apple</a:t>
            </a:r>
          </a:p>
          <a:p>
            <a:r>
              <a:rPr lang="en-US" sz="1600" dirty="0"/>
              <a:t>	fruits = [‘banana’ , ‘mango’, ‘apple’, ‘orange’]</a:t>
            </a:r>
          </a:p>
          <a:p>
            <a:pPr marL="342900" indent="-342900">
              <a:buAutoNum type="arabicPeriod"/>
            </a:pPr>
            <a:endParaRPr lang="en-US" sz="1600" dirty="0"/>
          </a:p>
          <a:p>
            <a:pPr marL="342900" indent="-342900">
              <a:buAutoNum type="arabicPeriod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16543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chetan.mahajan@sakec.ac.in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Function in Python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5F05E82-5E15-418B-96B6-6315777D3DFD}"/>
              </a:ext>
            </a:extLst>
          </p:cNvPr>
          <p:cNvSpPr txBox="1"/>
          <p:nvPr/>
        </p:nvSpPr>
        <p:spPr>
          <a:xfrm>
            <a:off x="656325" y="1224079"/>
            <a:ext cx="10879182" cy="27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The programmer mantra “Write once, Use often”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0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Programmer follow a philosophy of reuse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1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b="1" u="sng" dirty="0">
                <a:solidFill>
                  <a:srgbClr val="002060"/>
                </a:solidFill>
              </a:rPr>
              <a:t>For </a:t>
            </a:r>
            <a:r>
              <a:rPr lang="en-US" sz="1600" b="1" u="sng" dirty="0" err="1">
                <a:solidFill>
                  <a:srgbClr val="002060"/>
                </a:solidFill>
              </a:rPr>
              <a:t>Reuseable</a:t>
            </a:r>
            <a:r>
              <a:rPr lang="en-US" sz="1600" b="1" u="sng" dirty="0">
                <a:solidFill>
                  <a:srgbClr val="002060"/>
                </a:solidFill>
              </a:rPr>
              <a:t> code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05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To identify anything that you do over and over again.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Separate out commonly used chunks of code into reusable function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A function is nothing more than a block of commands organized together to perform an operation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You have already used many built-in-Python function such as </a:t>
            </a:r>
          </a:p>
          <a:p>
            <a:r>
              <a:rPr lang="en-US" sz="1600" dirty="0"/>
              <a:t>      print(), input(), type(), help() etc.</a:t>
            </a:r>
          </a:p>
          <a:p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EA2611F-BEBF-494E-B049-F08B2D30ECC9}"/>
              </a:ext>
            </a:extLst>
          </p:cNvPr>
          <p:cNvSpPr txBox="1"/>
          <p:nvPr/>
        </p:nvSpPr>
        <p:spPr>
          <a:xfrm>
            <a:off x="4256354" y="3877686"/>
            <a:ext cx="6731626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rgbClr val="002060"/>
                </a:solidFill>
              </a:rPr>
              <a:t>Definition of Function </a:t>
            </a:r>
          </a:p>
          <a:p>
            <a:endParaRPr lang="en-IN" sz="1050" dirty="0"/>
          </a:p>
          <a:p>
            <a:r>
              <a:rPr lang="en-IN" sz="2000" dirty="0" err="1"/>
              <a:t>def</a:t>
            </a:r>
            <a:r>
              <a:rPr lang="en-IN" sz="2000" dirty="0"/>
              <a:t>  </a:t>
            </a:r>
            <a:r>
              <a:rPr lang="en-IN" sz="2000" dirty="0" err="1"/>
              <a:t>functionName</a:t>
            </a:r>
            <a:r>
              <a:rPr lang="en-IN" sz="2000" dirty="0"/>
              <a:t>(parameters) :</a:t>
            </a:r>
          </a:p>
          <a:p>
            <a:r>
              <a:rPr lang="en-IN" sz="2000" dirty="0"/>
              <a:t>	</a:t>
            </a:r>
            <a:r>
              <a:rPr lang="en-IN" sz="2000" dirty="0" err="1"/>
              <a:t>indentedStatementsBlock</a:t>
            </a:r>
            <a:endParaRPr lang="en-IN" sz="2000" dirty="0"/>
          </a:p>
          <a:p>
            <a:r>
              <a:rPr lang="en-IN" sz="2000" dirty="0"/>
              <a:t>	return value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FEAC49C-23A5-4E9E-B701-CAC09965CD00}"/>
              </a:ext>
            </a:extLst>
          </p:cNvPr>
          <p:cNvSpPr txBox="1"/>
          <p:nvPr/>
        </p:nvSpPr>
        <p:spPr>
          <a:xfrm>
            <a:off x="4256355" y="5446118"/>
            <a:ext cx="673162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rgbClr val="002060"/>
                </a:solidFill>
              </a:rPr>
              <a:t>Calling a Function </a:t>
            </a:r>
          </a:p>
          <a:p>
            <a:endParaRPr lang="en-IN" sz="1100" dirty="0"/>
          </a:p>
          <a:p>
            <a:r>
              <a:rPr lang="en-IN" dirty="0" err="1"/>
              <a:t>functionName</a:t>
            </a:r>
            <a:r>
              <a:rPr lang="en-IN" dirty="0"/>
              <a:t>(parameters)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0D02443E-333F-4227-BFCD-79AF917C8005}"/>
              </a:ext>
            </a:extLst>
          </p:cNvPr>
          <p:cNvCxnSpPr/>
          <p:nvPr/>
        </p:nvCxnSpPr>
        <p:spPr>
          <a:xfrm flipH="1">
            <a:off x="7163761" y="3942289"/>
            <a:ext cx="1107582" cy="4320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8DB8EE1-1882-49F0-86E7-53C9C4A909EB}"/>
              </a:ext>
            </a:extLst>
          </p:cNvPr>
          <p:cNvSpPr txBox="1"/>
          <p:nvPr/>
        </p:nvSpPr>
        <p:spPr>
          <a:xfrm>
            <a:off x="8271343" y="3839355"/>
            <a:ext cx="2046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Formal parameter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86E36D57-32F0-477D-B7C0-483BB21AA3E8}"/>
              </a:ext>
            </a:extLst>
          </p:cNvPr>
          <p:cNvCxnSpPr/>
          <p:nvPr/>
        </p:nvCxnSpPr>
        <p:spPr>
          <a:xfrm flipH="1">
            <a:off x="7622168" y="5698705"/>
            <a:ext cx="1087057" cy="2150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BBAAD67-8AB2-4CEB-9C8D-6FC19C4862BF}"/>
              </a:ext>
            </a:extLst>
          </p:cNvPr>
          <p:cNvSpPr txBox="1"/>
          <p:nvPr/>
        </p:nvSpPr>
        <p:spPr>
          <a:xfrm>
            <a:off x="8863771" y="5461630"/>
            <a:ext cx="2046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Actual parameter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60355B95-CC2D-4DF9-9890-E7BB237FA8C8}"/>
              </a:ext>
            </a:extLst>
          </p:cNvPr>
          <p:cNvCxnSpPr/>
          <p:nvPr/>
        </p:nvCxnSpPr>
        <p:spPr>
          <a:xfrm flipH="1">
            <a:off x="6609970" y="5119155"/>
            <a:ext cx="123637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708C4C77-F623-47BE-BFA2-515157E31655}"/>
              </a:ext>
            </a:extLst>
          </p:cNvPr>
          <p:cNvSpPr txBox="1"/>
          <p:nvPr/>
        </p:nvSpPr>
        <p:spPr>
          <a:xfrm>
            <a:off x="7844193" y="4944791"/>
            <a:ext cx="2046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optional</a:t>
            </a:r>
          </a:p>
        </p:txBody>
      </p:sp>
    </p:spTree>
    <p:extLst>
      <p:ext uri="{BB962C8B-B14F-4D97-AF65-F5344CB8AC3E}">
        <p14:creationId xmlns:p14="http://schemas.microsoft.com/office/powerpoint/2010/main" val="421381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chetan.mahajan@sakec.ac.in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Function in Python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AD2A663-AF36-491D-B14C-DC190EDCD891}"/>
              </a:ext>
            </a:extLst>
          </p:cNvPr>
          <p:cNvSpPr txBox="1"/>
          <p:nvPr/>
        </p:nvSpPr>
        <p:spPr>
          <a:xfrm>
            <a:off x="670393" y="1226966"/>
            <a:ext cx="760095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dirty="0">
                <a:solidFill>
                  <a:srgbClr val="002060"/>
                </a:solidFill>
              </a:rPr>
              <a:t>Position of Parameter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dirty="0"/>
          </a:p>
          <a:p>
            <a:r>
              <a:rPr lang="pt-BR" sz="1600" dirty="0"/>
              <a:t>def avg(n1, n2, n3) :</a:t>
            </a:r>
          </a:p>
          <a:p>
            <a:r>
              <a:rPr lang="pt-BR" sz="1600" dirty="0"/>
              <a:t>          print("n1= ",n1, "n2= ",n2, "n3= ",n3)</a:t>
            </a:r>
          </a:p>
          <a:p>
            <a:r>
              <a:rPr lang="pt-BR" sz="1600" dirty="0"/>
              <a:t>          return (n1+n2+n3)/3.0</a:t>
            </a:r>
          </a:p>
          <a:p>
            <a:pPr marL="285750" indent="-285750">
              <a:buFont typeface="Arial" pitchFamily="34" charset="0"/>
              <a:buChar char="•"/>
            </a:pPr>
            <a:endParaRPr lang="pt-BR" sz="1600" dirty="0"/>
          </a:p>
          <a:p>
            <a:r>
              <a:rPr lang="pt-BR" sz="1600" dirty="0"/>
              <a:t>result=avg(n2=5, n3=1, n1=8)</a:t>
            </a:r>
          </a:p>
          <a:p>
            <a:r>
              <a:rPr lang="pt-BR" sz="1600" dirty="0"/>
              <a:t>print(result)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5862366-1A38-41FF-9A9A-BA06E671B9EC}"/>
              </a:ext>
            </a:extLst>
          </p:cNvPr>
          <p:cNvSpPr txBox="1"/>
          <p:nvPr/>
        </p:nvSpPr>
        <p:spPr>
          <a:xfrm>
            <a:off x="670393" y="3566068"/>
            <a:ext cx="76009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dirty="0">
                <a:solidFill>
                  <a:srgbClr val="002060"/>
                </a:solidFill>
              </a:rPr>
              <a:t>default Parameter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dirty="0"/>
          </a:p>
          <a:p>
            <a:r>
              <a:rPr lang="pt-BR" sz="1600" dirty="0"/>
              <a:t>def avg(n1, n2, n3=5) :</a:t>
            </a:r>
          </a:p>
          <a:p>
            <a:r>
              <a:rPr lang="pt-BR" sz="1600" dirty="0"/>
              <a:t>          #print("n1= ",n1, "n2= ",n2, "n3= ",n3)</a:t>
            </a:r>
          </a:p>
          <a:p>
            <a:r>
              <a:rPr lang="pt-BR" sz="1600" dirty="0"/>
              <a:t>          return (n1+n2+n3)/3.0</a:t>
            </a:r>
          </a:p>
          <a:p>
            <a:pPr marL="285750" indent="-285750">
              <a:buFont typeface="Arial" pitchFamily="34" charset="0"/>
              <a:buChar char="•"/>
            </a:pPr>
            <a:endParaRPr lang="pt-BR" sz="1600" dirty="0"/>
          </a:p>
          <a:p>
            <a:r>
              <a:rPr lang="pt-BR" sz="1600" dirty="0"/>
              <a:t>print ( avg(10, 20) )</a:t>
            </a:r>
          </a:p>
          <a:p>
            <a:endParaRPr lang="pt-BR" sz="1600" dirty="0"/>
          </a:p>
          <a:p>
            <a:r>
              <a:rPr lang="pt-BR" sz="1600" dirty="0"/>
              <a:t>print ( avg(10,20,30) )</a:t>
            </a:r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46466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chetan.mahajan@sakec.ac.in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Function in Python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8B80CAC-BA03-490D-A899-1994F4944410}"/>
              </a:ext>
            </a:extLst>
          </p:cNvPr>
          <p:cNvSpPr txBox="1"/>
          <p:nvPr/>
        </p:nvSpPr>
        <p:spPr>
          <a:xfrm>
            <a:off x="670393" y="1201160"/>
            <a:ext cx="760095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dirty="0">
                <a:solidFill>
                  <a:srgbClr val="002060"/>
                </a:solidFill>
              </a:rPr>
              <a:t>Variable length </a:t>
            </a:r>
            <a:r>
              <a:rPr lang="en-US" sz="1800" u="sng" dirty="0" err="1">
                <a:solidFill>
                  <a:srgbClr val="002060"/>
                </a:solidFill>
              </a:rPr>
              <a:t>arugments</a:t>
            </a:r>
            <a:endParaRPr lang="en-US" sz="1800" u="sng" dirty="0">
              <a:solidFill>
                <a:srgbClr val="002060"/>
              </a:solidFill>
            </a:endParaRPr>
          </a:p>
          <a:p>
            <a:endParaRPr lang="en-US" sz="1200" dirty="0"/>
          </a:p>
          <a:p>
            <a:r>
              <a:rPr lang="en-IN" sz="1600" dirty="0" err="1"/>
              <a:t>def</a:t>
            </a:r>
            <a:r>
              <a:rPr lang="en-IN" sz="1600" dirty="0"/>
              <a:t> funct1(*argument) :</a:t>
            </a:r>
          </a:p>
          <a:p>
            <a:r>
              <a:rPr lang="en-IN" sz="1600" dirty="0"/>
              <a:t>    for </a:t>
            </a:r>
            <a:r>
              <a:rPr lang="en-IN" sz="1600" dirty="0" err="1"/>
              <a:t>num</a:t>
            </a:r>
            <a:r>
              <a:rPr lang="en-IN" sz="1600" dirty="0"/>
              <a:t> in argument :</a:t>
            </a:r>
          </a:p>
          <a:p>
            <a:r>
              <a:rPr lang="en-IN" sz="1600" dirty="0"/>
              <a:t>        print(</a:t>
            </a:r>
            <a:r>
              <a:rPr lang="en-IN" sz="1600" dirty="0" err="1"/>
              <a:t>num</a:t>
            </a:r>
            <a:r>
              <a:rPr lang="en-IN" sz="1600" dirty="0"/>
              <a:t>)</a:t>
            </a:r>
          </a:p>
          <a:p>
            <a:endParaRPr lang="en-IN" sz="1600" dirty="0"/>
          </a:p>
          <a:p>
            <a:r>
              <a:rPr lang="en-IN" sz="1600" dirty="0"/>
              <a:t>funct1(10,20)</a:t>
            </a:r>
          </a:p>
          <a:p>
            <a:r>
              <a:rPr lang="en-IN" sz="1600" dirty="0"/>
              <a:t>print("\n")</a:t>
            </a:r>
          </a:p>
          <a:p>
            <a:r>
              <a:rPr lang="en-IN" sz="1600" dirty="0"/>
              <a:t>funct1(10,20,30)</a:t>
            </a:r>
          </a:p>
          <a:p>
            <a:r>
              <a:rPr lang="en-IN" sz="1600" dirty="0"/>
              <a:t>print("\n")</a:t>
            </a:r>
          </a:p>
          <a:p>
            <a:r>
              <a:rPr lang="en-IN" sz="1600" dirty="0"/>
              <a:t>funct1(10,20,30,40)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36E1A37-BEE6-49BD-8E0D-AECB3D9DF3EB}"/>
              </a:ext>
            </a:extLst>
          </p:cNvPr>
          <p:cNvSpPr txBox="1"/>
          <p:nvPr/>
        </p:nvSpPr>
        <p:spPr>
          <a:xfrm>
            <a:off x="670393" y="4182929"/>
            <a:ext cx="760095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dirty="0">
                <a:solidFill>
                  <a:srgbClr val="002060"/>
                </a:solidFill>
              </a:rPr>
              <a:t>Anonymous function (Lambda function)</a:t>
            </a:r>
          </a:p>
          <a:p>
            <a:endParaRPr lang="en-US" sz="1800" u="sng" dirty="0">
              <a:solidFill>
                <a:srgbClr val="002060"/>
              </a:solidFill>
            </a:endParaRPr>
          </a:p>
          <a:p>
            <a:r>
              <a:rPr lang="en-US" sz="1800" dirty="0">
                <a:solidFill>
                  <a:srgbClr val="C00000"/>
                </a:solidFill>
              </a:rPr>
              <a:t>Function without name i.e. without </a:t>
            </a:r>
            <a:r>
              <a:rPr lang="en-US" sz="1800" dirty="0" err="1">
                <a:solidFill>
                  <a:srgbClr val="C00000"/>
                </a:solidFill>
              </a:rPr>
              <a:t>def</a:t>
            </a:r>
            <a:r>
              <a:rPr lang="en-US" sz="1800" dirty="0">
                <a:solidFill>
                  <a:srgbClr val="C00000"/>
                </a:solidFill>
              </a:rPr>
              <a:t>  ke</a:t>
            </a:r>
            <a:r>
              <a:rPr lang="en-US" sz="1800" dirty="0"/>
              <a:t>yword</a:t>
            </a:r>
          </a:p>
          <a:p>
            <a:endParaRPr lang="en-US" sz="1200" dirty="0"/>
          </a:p>
          <a:p>
            <a:r>
              <a:rPr lang="en-US" sz="2000" dirty="0"/>
              <a:t>sum = lambda var1, var2: var1 + var2</a:t>
            </a:r>
          </a:p>
          <a:p>
            <a:r>
              <a:rPr lang="en-US" sz="2000" dirty="0"/>
              <a:t>print("sum is : ", sum(10,20))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3359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Exercise 1: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function named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list_benefits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() </a:t>
            </a:r>
            <a:r>
              <a:rPr lang="en-US" dirty="0"/>
              <a:t>that returns the following list of strings: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"More organized code", "More readable code", "Easier code reuse", "Allowing programmers to share and connect code together"</a:t>
            </a:r>
          </a:p>
          <a:p>
            <a:endParaRPr lang="en-US" dirty="0"/>
          </a:p>
          <a:p>
            <a:r>
              <a:rPr lang="en-US" dirty="0"/>
              <a:t>Add a function named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build_sentence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(info)</a:t>
            </a:r>
            <a:r>
              <a:rPr lang="en-US" dirty="0"/>
              <a:t> which receives a single argument containing a string and returns a sentence starting with the given string and ending with the string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" is a benefit of functions!"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chetan.mahajan@sakec.ac.in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15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Pass by </a:t>
            </a:r>
            <a:r>
              <a:rPr lang="en-IN" dirty="0" smtClean="0"/>
              <a:t>Reference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All parameters (arguments) in the Python language are passed by reference. It means if you change what a parameter refers to within a function, the change also reflects back in the calling </a:t>
            </a:r>
            <a:r>
              <a:rPr lang="en-US" dirty="0" smtClean="0"/>
              <a:t>function.</a:t>
            </a:r>
          </a:p>
          <a:p>
            <a:pPr marL="0" indent="0">
              <a:buNone/>
            </a:pPr>
            <a:r>
              <a:rPr lang="en-US" sz="1700" dirty="0" err="1"/>
              <a:t>def</a:t>
            </a:r>
            <a:r>
              <a:rPr lang="en-US" sz="1700" dirty="0"/>
              <a:t> </a:t>
            </a:r>
            <a:r>
              <a:rPr lang="en-US" sz="1700" dirty="0" err="1"/>
              <a:t>changeme</a:t>
            </a:r>
            <a:r>
              <a:rPr lang="en-US" sz="1700" dirty="0"/>
              <a:t>( </a:t>
            </a:r>
            <a:r>
              <a:rPr lang="en-US" sz="1700" dirty="0" err="1"/>
              <a:t>mylist</a:t>
            </a:r>
            <a:r>
              <a:rPr lang="en-US" sz="1700" dirty="0"/>
              <a:t> ):</a:t>
            </a:r>
          </a:p>
          <a:p>
            <a:pPr marL="0" indent="0">
              <a:buNone/>
            </a:pPr>
            <a:r>
              <a:rPr lang="en-US" sz="1700" dirty="0"/>
              <a:t>   "This changes a passed list into this function"</a:t>
            </a:r>
          </a:p>
          <a:p>
            <a:pPr marL="0" indent="0">
              <a:buNone/>
            </a:pPr>
            <a:r>
              <a:rPr lang="en-US" sz="1700" dirty="0"/>
              <a:t>   print ("Values inside the function before change: ", </a:t>
            </a:r>
            <a:r>
              <a:rPr lang="en-US" sz="1700" dirty="0" err="1"/>
              <a:t>mylist</a:t>
            </a:r>
            <a:r>
              <a:rPr lang="en-US" sz="1700" dirty="0"/>
              <a:t>)</a:t>
            </a:r>
          </a:p>
          <a:p>
            <a:pPr marL="0" indent="0">
              <a:buNone/>
            </a:pPr>
            <a:r>
              <a:rPr lang="en-US" sz="1700" dirty="0"/>
              <a:t>   </a:t>
            </a:r>
            <a:r>
              <a:rPr lang="en-US" sz="1700" dirty="0" err="1"/>
              <a:t>mylist</a:t>
            </a:r>
            <a:r>
              <a:rPr lang="en-US" sz="1700" dirty="0"/>
              <a:t>[2]=50</a:t>
            </a:r>
          </a:p>
          <a:p>
            <a:pPr marL="0" indent="0">
              <a:buNone/>
            </a:pPr>
            <a:r>
              <a:rPr lang="en-US" sz="1700" dirty="0"/>
              <a:t>   print ("Values inside the function after change: ", </a:t>
            </a:r>
            <a:r>
              <a:rPr lang="en-US" sz="1700" dirty="0" err="1"/>
              <a:t>mylist</a:t>
            </a:r>
            <a:r>
              <a:rPr lang="en-US" sz="1700" dirty="0"/>
              <a:t>)</a:t>
            </a:r>
          </a:p>
          <a:p>
            <a:pPr marL="0" indent="0">
              <a:buNone/>
            </a:pPr>
            <a:r>
              <a:rPr lang="en-US" sz="1700" dirty="0"/>
              <a:t>   return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# Now you can call </a:t>
            </a:r>
            <a:r>
              <a:rPr lang="en-US" sz="1700" dirty="0" err="1"/>
              <a:t>changeme</a:t>
            </a:r>
            <a:r>
              <a:rPr lang="en-US" sz="1700" dirty="0"/>
              <a:t> function</a:t>
            </a:r>
          </a:p>
          <a:p>
            <a:pPr marL="0" indent="0">
              <a:buNone/>
            </a:pPr>
            <a:r>
              <a:rPr lang="en-US" sz="1700" dirty="0" err="1"/>
              <a:t>mylist</a:t>
            </a:r>
            <a:r>
              <a:rPr lang="en-US" sz="1700" dirty="0"/>
              <a:t> = [10,20,30]</a:t>
            </a:r>
          </a:p>
          <a:p>
            <a:pPr marL="0" indent="0">
              <a:buNone/>
            </a:pPr>
            <a:r>
              <a:rPr lang="en-US" sz="1700" dirty="0" err="1"/>
              <a:t>changeme</a:t>
            </a:r>
            <a:r>
              <a:rPr lang="en-US" sz="1700" dirty="0"/>
              <a:t>( </a:t>
            </a:r>
            <a:r>
              <a:rPr lang="en-US" sz="1700" dirty="0" err="1"/>
              <a:t>mylist</a:t>
            </a:r>
            <a:r>
              <a:rPr lang="en-US" sz="1700" dirty="0"/>
              <a:t> )</a:t>
            </a:r>
          </a:p>
          <a:p>
            <a:pPr marL="0" indent="0">
              <a:buNone/>
            </a:pPr>
            <a:r>
              <a:rPr lang="en-US" sz="1700" dirty="0"/>
              <a:t>print ("Values outside the function: ", </a:t>
            </a:r>
            <a:r>
              <a:rPr lang="en-US" sz="1700" dirty="0" err="1"/>
              <a:t>mylist</a:t>
            </a:r>
            <a:r>
              <a:rPr lang="en-US" sz="1700" dirty="0"/>
              <a:t>)</a:t>
            </a:r>
            <a:endParaRPr lang="en-IN" sz="17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62874" y="6421102"/>
            <a:ext cx="4114800" cy="365125"/>
          </a:xfrm>
        </p:spPr>
        <p:txBody>
          <a:bodyPr/>
          <a:lstStyle/>
          <a:p>
            <a:r>
              <a:rPr lang="en-US" dirty="0" smtClean="0"/>
              <a:t>chetan.mahajan@sakec.ac.in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5327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Pass by </a:t>
            </a:r>
            <a:r>
              <a:rPr lang="en-IN" dirty="0" smtClean="0"/>
              <a:t>Reference </a:t>
            </a:r>
            <a:r>
              <a:rPr lang="en-IN" b="0" dirty="0" smtClean="0"/>
              <a:t>(overwritten)</a:t>
            </a:r>
            <a:endParaRPr lang="en-IN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dirty="0" err="1"/>
              <a:t>def</a:t>
            </a:r>
            <a:r>
              <a:rPr lang="en-US" sz="1700" dirty="0"/>
              <a:t> </a:t>
            </a:r>
            <a:r>
              <a:rPr lang="en-US" sz="1700" dirty="0" err="1"/>
              <a:t>changeme</a:t>
            </a:r>
            <a:r>
              <a:rPr lang="en-US" sz="1700" dirty="0"/>
              <a:t>( </a:t>
            </a:r>
            <a:r>
              <a:rPr lang="en-US" sz="1700" dirty="0" err="1"/>
              <a:t>mylist</a:t>
            </a:r>
            <a:r>
              <a:rPr lang="en-US" sz="1700" dirty="0"/>
              <a:t> ):</a:t>
            </a:r>
          </a:p>
          <a:p>
            <a:pPr marL="0" indent="0">
              <a:buNone/>
            </a:pPr>
            <a:r>
              <a:rPr lang="en-US" sz="1700" dirty="0"/>
              <a:t>   "This changes a passed list into this function"</a:t>
            </a:r>
          </a:p>
          <a:p>
            <a:pPr marL="0" indent="0">
              <a:buNone/>
            </a:pPr>
            <a:r>
              <a:rPr lang="en-US" sz="1700" dirty="0"/>
              <a:t>   </a:t>
            </a:r>
            <a:r>
              <a:rPr lang="en-US" sz="1700" dirty="0" err="1"/>
              <a:t>mylist</a:t>
            </a:r>
            <a:r>
              <a:rPr lang="en-US" sz="1700" dirty="0"/>
              <a:t> = [1,2,3,4] # This would </a:t>
            </a:r>
            <a:r>
              <a:rPr lang="en-US" sz="1700" dirty="0" err="1"/>
              <a:t>assi</a:t>
            </a:r>
            <a:r>
              <a:rPr lang="en-US" sz="1700" dirty="0"/>
              <a:t> new reference in </a:t>
            </a:r>
            <a:r>
              <a:rPr lang="en-US" sz="1700" dirty="0" err="1"/>
              <a:t>mylist</a:t>
            </a:r>
            <a:endParaRPr lang="en-US" sz="1700" dirty="0"/>
          </a:p>
          <a:p>
            <a:pPr marL="0" indent="0">
              <a:buNone/>
            </a:pPr>
            <a:r>
              <a:rPr lang="en-US" sz="1700" dirty="0"/>
              <a:t>   print ("Values inside the function: ", </a:t>
            </a:r>
            <a:r>
              <a:rPr lang="en-US" sz="1700" dirty="0" err="1"/>
              <a:t>mylist</a:t>
            </a:r>
            <a:r>
              <a:rPr lang="en-US" sz="1700" dirty="0"/>
              <a:t>)</a:t>
            </a:r>
          </a:p>
          <a:p>
            <a:pPr marL="0" indent="0">
              <a:buNone/>
            </a:pPr>
            <a:r>
              <a:rPr lang="en-US" sz="1700" dirty="0"/>
              <a:t>   return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# Now you can call </a:t>
            </a:r>
            <a:r>
              <a:rPr lang="en-US" sz="1700" dirty="0" err="1"/>
              <a:t>changeme</a:t>
            </a:r>
            <a:r>
              <a:rPr lang="en-US" sz="1700" dirty="0"/>
              <a:t> function</a:t>
            </a:r>
          </a:p>
          <a:p>
            <a:pPr marL="0" indent="0">
              <a:buNone/>
            </a:pPr>
            <a:r>
              <a:rPr lang="en-US" sz="1700" dirty="0" err="1"/>
              <a:t>mylist</a:t>
            </a:r>
            <a:r>
              <a:rPr lang="en-US" sz="1700" dirty="0"/>
              <a:t> = [10,20,30]</a:t>
            </a:r>
          </a:p>
          <a:p>
            <a:pPr marL="0" indent="0">
              <a:buNone/>
            </a:pPr>
            <a:r>
              <a:rPr lang="en-US" sz="1700" dirty="0" err="1"/>
              <a:t>changeme</a:t>
            </a:r>
            <a:r>
              <a:rPr lang="en-US" sz="1700" dirty="0"/>
              <a:t>( </a:t>
            </a:r>
            <a:r>
              <a:rPr lang="en-US" sz="1700" dirty="0" err="1"/>
              <a:t>mylist</a:t>
            </a:r>
            <a:r>
              <a:rPr lang="en-US" sz="1700" dirty="0"/>
              <a:t> )</a:t>
            </a:r>
          </a:p>
          <a:p>
            <a:pPr marL="0" indent="0">
              <a:buNone/>
            </a:pPr>
            <a:r>
              <a:rPr lang="en-US" sz="1700" dirty="0"/>
              <a:t>print ("Values outside the function: ", </a:t>
            </a:r>
            <a:r>
              <a:rPr lang="en-US" sz="1700" dirty="0" err="1"/>
              <a:t>mylist</a:t>
            </a:r>
            <a:r>
              <a:rPr lang="en-US" sz="1700" dirty="0"/>
              <a:t>)</a:t>
            </a:r>
            <a:endParaRPr lang="en-IN" sz="17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62874" y="6421102"/>
            <a:ext cx="4114800" cy="365125"/>
          </a:xfrm>
        </p:spPr>
        <p:txBody>
          <a:bodyPr/>
          <a:lstStyle/>
          <a:p>
            <a:r>
              <a:rPr lang="en-US" dirty="0" smtClean="0"/>
              <a:t>chetan.mahajan@sakec.ac.in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2620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Global vs. Local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All variables in a program may not be accessible at all locations in that program. This depends on where you have declared a variable</a:t>
            </a:r>
            <a:r>
              <a:rPr lang="en-US" dirty="0" smtClean="0"/>
              <a:t>.</a:t>
            </a:r>
          </a:p>
          <a:p>
            <a:r>
              <a:rPr lang="en-US" dirty="0"/>
              <a:t>Variables that are defined inside a function body have a local scope, and those defined outside have a global scope</a:t>
            </a:r>
            <a:r>
              <a:rPr lang="en-US" dirty="0" smtClean="0"/>
              <a:t>.</a:t>
            </a:r>
          </a:p>
          <a:p>
            <a:pPr marL="914400" lvl="2" indent="0">
              <a:buNone/>
            </a:pPr>
            <a:r>
              <a:rPr lang="en-US" sz="1800" dirty="0"/>
              <a:t>total = 0 # This is global variable.</a:t>
            </a:r>
          </a:p>
          <a:p>
            <a:pPr marL="914400" lvl="2" indent="0">
              <a:buNone/>
            </a:pPr>
            <a:r>
              <a:rPr lang="en-US" sz="1800" dirty="0"/>
              <a:t># Function definition is here</a:t>
            </a:r>
          </a:p>
          <a:p>
            <a:pPr marL="914400" lvl="2" indent="0">
              <a:buNone/>
            </a:pPr>
            <a:r>
              <a:rPr lang="en-US" sz="1800" dirty="0" err="1"/>
              <a:t>def</a:t>
            </a:r>
            <a:r>
              <a:rPr lang="en-US" sz="1800" dirty="0"/>
              <a:t> sum( arg1, arg2 ):</a:t>
            </a:r>
          </a:p>
          <a:p>
            <a:pPr marL="914400" lvl="2" indent="0">
              <a:buNone/>
            </a:pPr>
            <a:r>
              <a:rPr lang="en-US" sz="1800" dirty="0"/>
              <a:t>   # Add both the parameters and return them."</a:t>
            </a:r>
          </a:p>
          <a:p>
            <a:pPr marL="914400" lvl="2" indent="0">
              <a:buNone/>
            </a:pPr>
            <a:r>
              <a:rPr lang="en-US" sz="1800" dirty="0"/>
              <a:t>   total = arg1 + arg2; # Here total is local variable.</a:t>
            </a:r>
          </a:p>
          <a:p>
            <a:pPr marL="914400" lvl="2" indent="0">
              <a:buNone/>
            </a:pPr>
            <a:r>
              <a:rPr lang="en-US" sz="1800" dirty="0"/>
              <a:t>   print ("Inside the function local total : ", total)</a:t>
            </a:r>
          </a:p>
          <a:p>
            <a:pPr marL="914400" lvl="2" indent="0">
              <a:buNone/>
            </a:pPr>
            <a:r>
              <a:rPr lang="en-US" sz="1800" dirty="0"/>
              <a:t>   return total</a:t>
            </a:r>
          </a:p>
          <a:p>
            <a:pPr marL="914400" lvl="2" indent="0">
              <a:buNone/>
            </a:pPr>
            <a:endParaRPr lang="en-US" sz="1800" dirty="0"/>
          </a:p>
          <a:p>
            <a:pPr marL="914400" lvl="2" indent="0">
              <a:buNone/>
            </a:pPr>
            <a:r>
              <a:rPr lang="en-US" sz="1800" dirty="0"/>
              <a:t># Now you can call sum function</a:t>
            </a:r>
          </a:p>
          <a:p>
            <a:pPr marL="914400" lvl="2" indent="0">
              <a:buNone/>
            </a:pPr>
            <a:r>
              <a:rPr lang="en-US" sz="1800" dirty="0"/>
              <a:t>sum( 10, 20 )</a:t>
            </a:r>
          </a:p>
          <a:p>
            <a:pPr marL="914400" lvl="2" indent="0">
              <a:buNone/>
            </a:pPr>
            <a:r>
              <a:rPr lang="en-US" sz="1800" dirty="0"/>
              <a:t>print ("Outside the function global total : ", total )</a:t>
            </a:r>
            <a:endParaRPr lang="en-IN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7946" y="6429053"/>
            <a:ext cx="4114800" cy="365125"/>
          </a:xfrm>
        </p:spPr>
        <p:txBody>
          <a:bodyPr/>
          <a:lstStyle/>
          <a:p>
            <a:r>
              <a:rPr lang="en-US" dirty="0" smtClean="0"/>
              <a:t>chetan.mahajan@sakec.ac.in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250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Overview of OOP 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565" y="1248232"/>
            <a:ext cx="11577099" cy="5021949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US" sz="2200" b="1" dirty="0"/>
              <a:t>Class</a:t>
            </a:r>
            <a:r>
              <a:rPr lang="en-US" sz="2200" dirty="0"/>
              <a:t> − A user-defined prototype for an object that defines a set of attributes that characterize any object of the class. The attributes are data members (class variables and instance variables) and methods, accessed via dot notation</a:t>
            </a:r>
            <a:r>
              <a:rPr lang="en-US" sz="2200" dirty="0" smtClean="0"/>
              <a:t>.</a:t>
            </a:r>
          </a:p>
          <a:p>
            <a:pPr algn="just"/>
            <a:r>
              <a:rPr lang="en-US" sz="2200" b="1" dirty="0"/>
              <a:t>Object</a:t>
            </a:r>
            <a:r>
              <a:rPr lang="en-US" sz="2200" dirty="0"/>
              <a:t> − A unique instance of a data structure that is defined by its class. An object comprises both data members (class variables and instance variables) and methods.</a:t>
            </a:r>
            <a:endParaRPr lang="en-US" sz="2200" dirty="0" smtClean="0"/>
          </a:p>
          <a:p>
            <a:pPr algn="just"/>
            <a:r>
              <a:rPr lang="en-US" sz="2200" b="1" dirty="0"/>
              <a:t>Class variable</a:t>
            </a:r>
            <a:r>
              <a:rPr lang="en-US" sz="2200" dirty="0"/>
              <a:t> − A variable that is shared by all instances of a class. Class variables are defined within a class but outside any of the class's methods. Class variables are not used as frequently as instance variables are</a:t>
            </a:r>
            <a:r>
              <a:rPr lang="en-US" sz="2200" dirty="0" smtClean="0"/>
              <a:t>.</a:t>
            </a:r>
          </a:p>
          <a:p>
            <a:pPr algn="just"/>
            <a:r>
              <a:rPr lang="en-US" sz="2200" b="1" dirty="0"/>
              <a:t>Data member</a:t>
            </a:r>
            <a:r>
              <a:rPr lang="en-US" sz="2200" dirty="0"/>
              <a:t> − A class variable or instance variable that holds data associated with a class and its objects</a:t>
            </a:r>
            <a:r>
              <a:rPr lang="en-US" sz="2200" dirty="0" smtClean="0"/>
              <a:t>.</a:t>
            </a:r>
          </a:p>
          <a:p>
            <a:pPr algn="just"/>
            <a:r>
              <a:rPr lang="en-US" sz="2200" b="1" dirty="0"/>
              <a:t>Function overloading</a:t>
            </a:r>
            <a:r>
              <a:rPr lang="en-US" sz="2200" dirty="0"/>
              <a:t> − The assignment of more than one behavior to a particular function. The operation performed varies by the types of objects or arguments involved</a:t>
            </a:r>
            <a:r>
              <a:rPr lang="en-US" sz="2200" dirty="0" smtClean="0"/>
              <a:t>.</a:t>
            </a:r>
          </a:p>
          <a:p>
            <a:pPr algn="just"/>
            <a:r>
              <a:rPr lang="en-US" sz="2200" b="1" dirty="0"/>
              <a:t>Operator overloading</a:t>
            </a:r>
            <a:r>
              <a:rPr lang="en-US" sz="2200" dirty="0"/>
              <a:t> − The assignment of more than one function to a particular operator</a:t>
            </a:r>
            <a:r>
              <a:rPr lang="en-US" sz="2200" dirty="0" smtClean="0"/>
              <a:t>.</a:t>
            </a:r>
          </a:p>
          <a:p>
            <a:pPr algn="just"/>
            <a:r>
              <a:rPr lang="en-US" sz="2200" b="1" dirty="0"/>
              <a:t>Inheritance</a:t>
            </a:r>
            <a:r>
              <a:rPr lang="en-US" sz="2200" dirty="0"/>
              <a:t> − The transfer of the characteristics of a class to other classes that are derived from it.</a:t>
            </a:r>
            <a:endParaRPr lang="en-US" sz="2200" dirty="0" smtClean="0"/>
          </a:p>
          <a:p>
            <a:pPr algn="just"/>
            <a:r>
              <a:rPr lang="en-US" sz="2200" b="1" dirty="0"/>
              <a:t>Method </a:t>
            </a:r>
            <a:r>
              <a:rPr lang="en-US" sz="2200" dirty="0"/>
              <a:t>− A special kind of function that is defined in a class definition</a:t>
            </a:r>
            <a:r>
              <a:rPr lang="en-US" sz="2200" dirty="0" smtClean="0"/>
              <a:t>.</a:t>
            </a:r>
          </a:p>
          <a:p>
            <a:pPr algn="just"/>
            <a:r>
              <a:rPr lang="en-US" sz="2200" b="1" dirty="0"/>
              <a:t>Instance variable</a:t>
            </a:r>
            <a:r>
              <a:rPr lang="en-US" sz="2200" dirty="0"/>
              <a:t> − A variable that is defined inside a method and belongs only to the current instance of a class</a:t>
            </a:r>
            <a:r>
              <a:rPr lang="en-US" sz="2200" dirty="0" smtClean="0"/>
              <a:t>.</a:t>
            </a:r>
          </a:p>
          <a:p>
            <a:pPr algn="just"/>
            <a:r>
              <a:rPr lang="en-US" sz="2200" b="1" dirty="0"/>
              <a:t>Instance</a:t>
            </a:r>
            <a:r>
              <a:rPr lang="en-US" sz="2200" dirty="0"/>
              <a:t> − An individual object of a certain class. An object </a:t>
            </a:r>
            <a:r>
              <a:rPr lang="en-US" sz="2200" dirty="0" err="1"/>
              <a:t>obj</a:t>
            </a:r>
            <a:r>
              <a:rPr lang="en-US" sz="2200" dirty="0"/>
              <a:t> that belongs to a class Circle, for example, is an instance of the class Circle</a:t>
            </a:r>
            <a:r>
              <a:rPr lang="en-US" sz="2200" dirty="0" smtClean="0"/>
              <a:t>.</a:t>
            </a:r>
          </a:p>
          <a:p>
            <a:pPr algn="just"/>
            <a:r>
              <a:rPr lang="en-US" sz="2200" b="1" dirty="0"/>
              <a:t>Instantiation</a:t>
            </a:r>
            <a:r>
              <a:rPr lang="en-US" sz="2200" dirty="0"/>
              <a:t> − The creation of an instance of a class</a:t>
            </a:r>
            <a:r>
              <a:rPr lang="en-US" sz="2200" dirty="0" smtClean="0"/>
              <a:t>.</a:t>
            </a:r>
          </a:p>
          <a:p>
            <a:pPr algn="just"/>
            <a:endParaRPr lang="en-US" sz="1800" dirty="0" smtClean="0"/>
          </a:p>
          <a:p>
            <a:endParaRPr lang="en-IN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7946" y="6429053"/>
            <a:ext cx="4114800" cy="365125"/>
          </a:xfrm>
        </p:spPr>
        <p:txBody>
          <a:bodyPr/>
          <a:lstStyle/>
          <a:p>
            <a:r>
              <a:rPr lang="en-US" dirty="0" smtClean="0"/>
              <a:t>chetan.mahajan@sakec.ac.in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379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Classes and Objects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 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/>
              <a:t> statement creates a new class definition. The name of the class immediately follows the keyword 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/>
              <a:t> followed by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 colon</a:t>
            </a:r>
            <a:r>
              <a:rPr lang="en-US" dirty="0"/>
              <a:t> as follows −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ClassName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dirty="0">
                <a:solidFill>
                  <a:schemeClr val="accent6"/>
                </a:solidFill>
              </a:rPr>
              <a:t>'Optional class documentation string'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dirty="0" err="1"/>
              <a:t>class_suite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2428" y="6421102"/>
            <a:ext cx="4114800" cy="365125"/>
          </a:xfrm>
        </p:spPr>
        <p:txBody>
          <a:bodyPr/>
          <a:lstStyle/>
          <a:p>
            <a:r>
              <a:rPr lang="en-US" dirty="0" smtClean="0"/>
              <a:t>chetan.mahajan@sakec.ac.in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867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chetan.mahajan@sakec.ac.in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9" y="6408736"/>
            <a:ext cx="393252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800CADA-CF44-4398-B49B-F8CBAFE01910}"/>
              </a:ext>
            </a:extLst>
          </p:cNvPr>
          <p:cNvSpPr txBox="1"/>
          <p:nvPr/>
        </p:nvSpPr>
        <p:spPr>
          <a:xfrm>
            <a:off x="642257" y="23222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Who uses Python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F56F25C0-59B3-4FBA-B7FE-99C2B895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85482"/>
            <a:ext cx="10258425" cy="46916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201275" y="6115050"/>
            <a:ext cx="14827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Ref: by Eureka.com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3883536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 Class Example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class </a:t>
            </a:r>
            <a:r>
              <a:rPr lang="en-US" dirty="0" err="1"/>
              <a:t>MyClass</a:t>
            </a:r>
            <a:r>
              <a:rPr lang="en-US" dirty="0"/>
              <a:t>:  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variable </a:t>
            </a:r>
            <a:r>
              <a:rPr lang="en-US" dirty="0"/>
              <a:t>= "blah"  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/>
              <a:t>function(self):      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print</a:t>
            </a:r>
            <a:r>
              <a:rPr lang="en-US" dirty="0"/>
              <a:t>("This is a message inside the class</a:t>
            </a:r>
            <a:r>
              <a:rPr lang="en-US" dirty="0" smtClean="0"/>
              <a:t>.")</a:t>
            </a:r>
          </a:p>
          <a:p>
            <a:pPr marL="0" indent="0">
              <a:buNone/>
            </a:pPr>
            <a:r>
              <a:rPr lang="en-IN" dirty="0" err="1"/>
              <a:t>myobjectx</a:t>
            </a:r>
            <a:r>
              <a:rPr lang="en-IN" dirty="0"/>
              <a:t> = </a:t>
            </a:r>
            <a:r>
              <a:rPr lang="en-IN" dirty="0" err="1"/>
              <a:t>MyClass</a:t>
            </a:r>
            <a:r>
              <a:rPr lang="en-IN" dirty="0" smtClean="0"/>
              <a:t>()</a:t>
            </a:r>
          </a:p>
          <a:p>
            <a:pPr marL="0" indent="0">
              <a:buNone/>
            </a:pPr>
            <a:r>
              <a:rPr lang="en-IN" dirty="0" err="1"/>
              <a:t>myobjectx.variable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2429" y="6397248"/>
            <a:ext cx="4114800" cy="365125"/>
          </a:xfrm>
        </p:spPr>
        <p:txBody>
          <a:bodyPr/>
          <a:lstStyle/>
          <a:p>
            <a:r>
              <a:rPr lang="en-US" dirty="0" smtClean="0"/>
              <a:t>chetan.mahajan@sakec.ac.in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1895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Create Multiple Different Objects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dirty="0"/>
              <a:t>class </a:t>
            </a:r>
            <a:r>
              <a:rPr lang="en-IN" dirty="0" err="1"/>
              <a:t>MyClass</a:t>
            </a:r>
            <a:r>
              <a:rPr lang="en-IN" dirty="0"/>
              <a:t>:    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	variable </a:t>
            </a:r>
            <a:r>
              <a:rPr lang="en-IN" dirty="0"/>
              <a:t>= "blah"    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err="1" smtClean="0"/>
              <a:t>def</a:t>
            </a:r>
            <a:r>
              <a:rPr lang="en-IN" dirty="0" smtClean="0"/>
              <a:t> </a:t>
            </a:r>
            <a:r>
              <a:rPr lang="en-IN" dirty="0"/>
              <a:t>function(self):        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	print</a:t>
            </a:r>
            <a:r>
              <a:rPr lang="en-IN" dirty="0"/>
              <a:t>("This is a message inside the class</a:t>
            </a:r>
            <a:r>
              <a:rPr lang="en-IN" dirty="0" smtClean="0"/>
              <a:t>.")</a:t>
            </a:r>
          </a:p>
          <a:p>
            <a:pPr marL="0" indent="0">
              <a:buNone/>
            </a:pPr>
            <a:r>
              <a:rPr lang="en-IN" dirty="0" err="1" smtClean="0"/>
              <a:t>myobjectx</a:t>
            </a:r>
            <a:r>
              <a:rPr lang="en-IN" dirty="0" smtClean="0"/>
              <a:t> </a:t>
            </a:r>
            <a:r>
              <a:rPr lang="en-IN" dirty="0"/>
              <a:t>= </a:t>
            </a:r>
            <a:r>
              <a:rPr lang="en-IN" dirty="0" err="1"/>
              <a:t>MyClass</a:t>
            </a:r>
            <a:r>
              <a:rPr lang="en-IN" dirty="0" smtClean="0"/>
              <a:t>()</a:t>
            </a:r>
          </a:p>
          <a:p>
            <a:pPr marL="0" indent="0">
              <a:buNone/>
            </a:pPr>
            <a:r>
              <a:rPr lang="en-IN" dirty="0" err="1" smtClean="0"/>
              <a:t>myobjecty</a:t>
            </a:r>
            <a:r>
              <a:rPr lang="en-IN" dirty="0" smtClean="0"/>
              <a:t> </a:t>
            </a:r>
            <a:r>
              <a:rPr lang="en-IN" dirty="0"/>
              <a:t>= </a:t>
            </a:r>
            <a:r>
              <a:rPr lang="en-IN" dirty="0" err="1"/>
              <a:t>MyClass</a:t>
            </a:r>
            <a:r>
              <a:rPr lang="en-IN" dirty="0" smtClean="0"/>
              <a:t>()</a:t>
            </a:r>
          </a:p>
          <a:p>
            <a:pPr marL="0" indent="0">
              <a:buNone/>
            </a:pPr>
            <a:r>
              <a:rPr lang="en-IN" dirty="0" err="1" smtClean="0"/>
              <a:t>myobjecty.variable</a:t>
            </a:r>
            <a:r>
              <a:rPr lang="en-IN" dirty="0" smtClean="0"/>
              <a:t> </a:t>
            </a:r>
            <a:r>
              <a:rPr lang="en-IN" dirty="0"/>
              <a:t>= "</a:t>
            </a:r>
            <a:r>
              <a:rPr lang="en-IN" dirty="0" err="1" smtClean="0"/>
              <a:t>yackity</a:t>
            </a:r>
            <a:r>
              <a:rPr lang="en-IN" dirty="0" smtClean="0"/>
              <a:t>“</a:t>
            </a:r>
          </a:p>
          <a:p>
            <a:pPr marL="0" indent="0">
              <a:buNone/>
            </a:pPr>
            <a:r>
              <a:rPr lang="en-IN" dirty="0" smtClean="0">
                <a:solidFill>
                  <a:srgbClr val="FF0000"/>
                </a:solidFill>
              </a:rPr>
              <a:t># </a:t>
            </a:r>
            <a:r>
              <a:rPr lang="en-IN" dirty="0">
                <a:solidFill>
                  <a:srgbClr val="FF0000"/>
                </a:solidFill>
              </a:rPr>
              <a:t>Then print out both </a:t>
            </a:r>
            <a:r>
              <a:rPr lang="en-IN" dirty="0" smtClean="0">
                <a:solidFill>
                  <a:srgbClr val="FF0000"/>
                </a:solidFill>
              </a:rPr>
              <a:t>values</a:t>
            </a:r>
          </a:p>
          <a:p>
            <a:pPr marL="0" indent="0">
              <a:buNone/>
            </a:pPr>
            <a:r>
              <a:rPr lang="en-IN" dirty="0" smtClean="0"/>
              <a:t>print(</a:t>
            </a:r>
            <a:r>
              <a:rPr lang="en-IN" dirty="0" err="1" smtClean="0"/>
              <a:t>myobjectx.variable</a:t>
            </a:r>
            <a:r>
              <a:rPr lang="en-IN" dirty="0" smtClean="0"/>
              <a:t>)</a:t>
            </a:r>
          </a:p>
          <a:p>
            <a:pPr marL="0" indent="0">
              <a:buNone/>
            </a:pPr>
            <a:r>
              <a:rPr lang="en-IN" dirty="0" smtClean="0"/>
              <a:t>print(</a:t>
            </a:r>
            <a:r>
              <a:rPr lang="en-IN" dirty="0" err="1" smtClean="0"/>
              <a:t>myobjecty.variable</a:t>
            </a:r>
            <a:r>
              <a:rPr lang="en-IN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8919" y="6413150"/>
            <a:ext cx="4114800" cy="365125"/>
          </a:xfrm>
        </p:spPr>
        <p:txBody>
          <a:bodyPr/>
          <a:lstStyle/>
          <a:p>
            <a:r>
              <a:rPr lang="en-US" dirty="0" smtClean="0"/>
              <a:t>chetan.mahajan@sakec.ac.in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1036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Accessing Object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class </a:t>
            </a:r>
            <a:r>
              <a:rPr lang="en-US" dirty="0" err="1"/>
              <a:t>MyClass</a:t>
            </a:r>
            <a:r>
              <a:rPr lang="en-US" dirty="0"/>
              <a:t>:  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variable </a:t>
            </a:r>
            <a:r>
              <a:rPr lang="en-US" dirty="0"/>
              <a:t>= "blah"  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/>
              <a:t>function(self):      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print</a:t>
            </a:r>
            <a:r>
              <a:rPr lang="en-US" dirty="0"/>
              <a:t>("This is a message inside the class</a:t>
            </a:r>
            <a:r>
              <a:rPr lang="en-US" dirty="0" smtClean="0"/>
              <a:t>.")</a:t>
            </a:r>
          </a:p>
          <a:p>
            <a:pPr marL="0" indent="0">
              <a:buNone/>
            </a:pPr>
            <a:r>
              <a:rPr lang="en-US" dirty="0" err="1" smtClean="0"/>
              <a:t>myobjectx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MyClass</a:t>
            </a:r>
            <a:r>
              <a:rPr lang="en-US" dirty="0" smtClean="0"/>
              <a:t>()</a:t>
            </a:r>
          </a:p>
          <a:p>
            <a:pPr marL="0" indent="0">
              <a:buNone/>
            </a:pPr>
            <a:r>
              <a:rPr lang="en-US" dirty="0" err="1" smtClean="0"/>
              <a:t>myobjectx.function</a:t>
            </a:r>
            <a:r>
              <a:rPr lang="en-US" dirty="0"/>
              <a:t>()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0623" y="6429053"/>
            <a:ext cx="4114800" cy="365125"/>
          </a:xfrm>
        </p:spPr>
        <p:txBody>
          <a:bodyPr/>
          <a:lstStyle/>
          <a:p>
            <a:r>
              <a:rPr lang="en-US" dirty="0" smtClean="0"/>
              <a:t>chetan.mahajan@sakec.ac.in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0935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Exercise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a class defined for vehicles. Create two new vehicles called car1 and car2. Set car1 to be a red convertible worth </a:t>
            </a:r>
            <a:r>
              <a:rPr lang="en-US" dirty="0" smtClean="0"/>
              <a:t>₹ 60,00,000 with </a:t>
            </a:r>
            <a:r>
              <a:rPr lang="en-US" dirty="0"/>
              <a:t>a name of </a:t>
            </a:r>
            <a:r>
              <a:rPr lang="en-US" dirty="0" err="1"/>
              <a:t>Fer</a:t>
            </a:r>
            <a:r>
              <a:rPr lang="en-US" dirty="0"/>
              <a:t>, and car2 to be a blue van named Jump worth </a:t>
            </a:r>
            <a:r>
              <a:rPr lang="en-US" dirty="0" smtClean="0"/>
              <a:t>₹10,00,000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0623" y="6429053"/>
            <a:ext cx="4114800" cy="365125"/>
          </a:xfrm>
        </p:spPr>
        <p:txBody>
          <a:bodyPr/>
          <a:lstStyle/>
          <a:p>
            <a:r>
              <a:rPr lang="en-US" dirty="0" smtClean="0"/>
              <a:t>chetan.mahajan@sakec.ac.in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4243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Constructor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dirty="0"/>
              <a:t>class</a:t>
            </a:r>
            <a:r>
              <a:rPr lang="en-IN" dirty="0"/>
              <a:t> </a:t>
            </a:r>
            <a:r>
              <a:rPr lang="en-IN" dirty="0"/>
              <a:t>Employee:</a:t>
            </a:r>
            <a:r>
              <a:rPr lang="en-IN" dirty="0"/>
              <a:t> 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'Common </a:t>
            </a:r>
            <a:r>
              <a:rPr lang="en-IN" dirty="0"/>
              <a:t>base class for all employees'</a:t>
            </a:r>
            <a:r>
              <a:rPr lang="en-IN" dirty="0"/>
              <a:t> 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err="1" smtClean="0"/>
              <a:t>empCount</a:t>
            </a:r>
            <a:r>
              <a:rPr lang="en-IN" dirty="0" smtClean="0"/>
              <a:t> </a:t>
            </a:r>
            <a:r>
              <a:rPr lang="en-IN" dirty="0"/>
              <a:t>=</a:t>
            </a:r>
            <a:r>
              <a:rPr lang="en-IN" dirty="0"/>
              <a:t> </a:t>
            </a:r>
            <a:r>
              <a:rPr lang="en-IN" dirty="0"/>
              <a:t>0</a:t>
            </a:r>
            <a:r>
              <a:rPr lang="en-IN" dirty="0"/>
              <a:t> 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err="1" smtClean="0"/>
              <a:t>def</a:t>
            </a:r>
            <a:r>
              <a:rPr lang="en-IN" dirty="0" smtClean="0"/>
              <a:t> </a:t>
            </a:r>
            <a:r>
              <a:rPr lang="en-IN" dirty="0"/>
              <a:t>__</a:t>
            </a:r>
            <a:r>
              <a:rPr lang="en-IN" dirty="0" err="1"/>
              <a:t>init</a:t>
            </a:r>
            <a:r>
              <a:rPr lang="en-IN" dirty="0"/>
              <a:t>__</a:t>
            </a:r>
            <a:r>
              <a:rPr lang="en-IN" dirty="0"/>
              <a:t>(self,</a:t>
            </a:r>
            <a:r>
              <a:rPr lang="en-IN" dirty="0"/>
              <a:t> name</a:t>
            </a:r>
            <a:r>
              <a:rPr lang="en-IN" dirty="0"/>
              <a:t>,</a:t>
            </a:r>
            <a:r>
              <a:rPr lang="en-IN" dirty="0"/>
              <a:t> salary</a:t>
            </a:r>
            <a:r>
              <a:rPr lang="en-IN" dirty="0"/>
              <a:t>):</a:t>
            </a:r>
            <a:r>
              <a:rPr lang="en-IN" dirty="0"/>
              <a:t> 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	self.name </a:t>
            </a:r>
            <a:r>
              <a:rPr lang="en-IN" dirty="0"/>
              <a:t>=</a:t>
            </a:r>
            <a:r>
              <a:rPr lang="en-IN" dirty="0"/>
              <a:t> name 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	</a:t>
            </a:r>
            <a:r>
              <a:rPr lang="en-IN" dirty="0" err="1" smtClean="0"/>
              <a:t>self.salary</a:t>
            </a:r>
            <a:r>
              <a:rPr lang="en-IN" dirty="0" smtClean="0"/>
              <a:t> </a:t>
            </a:r>
            <a:r>
              <a:rPr lang="en-IN" dirty="0"/>
              <a:t>=</a:t>
            </a:r>
            <a:r>
              <a:rPr lang="en-IN" dirty="0"/>
              <a:t> salary 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	</a:t>
            </a:r>
            <a:r>
              <a:rPr lang="en-IN" dirty="0" err="1" smtClean="0"/>
              <a:t>Employee.empCount</a:t>
            </a:r>
            <a:r>
              <a:rPr lang="en-IN" dirty="0" smtClean="0"/>
              <a:t> </a:t>
            </a:r>
            <a:r>
              <a:rPr lang="en-IN" dirty="0"/>
              <a:t>+=</a:t>
            </a:r>
            <a:r>
              <a:rPr lang="en-IN" dirty="0"/>
              <a:t> </a:t>
            </a:r>
            <a:r>
              <a:rPr lang="en-IN" dirty="0"/>
              <a:t>1</a:t>
            </a:r>
            <a:r>
              <a:rPr lang="en-IN" dirty="0"/>
              <a:t> 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err="1" smtClean="0"/>
              <a:t>def</a:t>
            </a:r>
            <a:r>
              <a:rPr lang="en-IN" dirty="0" smtClean="0"/>
              <a:t> </a:t>
            </a:r>
            <a:r>
              <a:rPr lang="en-IN" dirty="0" err="1"/>
              <a:t>displayCount</a:t>
            </a:r>
            <a:r>
              <a:rPr lang="en-IN" dirty="0"/>
              <a:t>(self):</a:t>
            </a:r>
            <a:r>
              <a:rPr lang="en-IN" dirty="0"/>
              <a:t> 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		print </a:t>
            </a:r>
            <a:r>
              <a:rPr lang="en-IN" dirty="0"/>
              <a:t>("Total Employee %d"</a:t>
            </a:r>
            <a:r>
              <a:rPr lang="en-IN" dirty="0"/>
              <a:t> </a:t>
            </a:r>
            <a:r>
              <a:rPr lang="en-IN" dirty="0"/>
              <a:t>%</a:t>
            </a:r>
            <a:r>
              <a:rPr lang="en-IN" dirty="0"/>
              <a:t> </a:t>
            </a:r>
            <a:r>
              <a:rPr lang="en-IN" dirty="0" err="1"/>
              <a:t>Employee.</a:t>
            </a:r>
            <a:r>
              <a:rPr lang="en-IN" dirty="0" err="1"/>
              <a:t>empCount</a:t>
            </a:r>
            <a:r>
              <a:rPr lang="en-IN" dirty="0"/>
              <a:t>)</a:t>
            </a:r>
            <a:r>
              <a:rPr lang="en-IN" dirty="0"/>
              <a:t> 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err="1" smtClean="0"/>
              <a:t>def</a:t>
            </a:r>
            <a:r>
              <a:rPr lang="en-IN" dirty="0" smtClean="0"/>
              <a:t> </a:t>
            </a:r>
            <a:r>
              <a:rPr lang="en-IN" dirty="0" err="1"/>
              <a:t>displayEmployee</a:t>
            </a:r>
            <a:r>
              <a:rPr lang="en-IN" dirty="0"/>
              <a:t>(self):</a:t>
            </a:r>
            <a:r>
              <a:rPr lang="en-IN" dirty="0"/>
              <a:t> 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	print </a:t>
            </a:r>
            <a:r>
              <a:rPr lang="en-IN" dirty="0"/>
              <a:t>("Name : ",</a:t>
            </a:r>
            <a:r>
              <a:rPr lang="en-IN" dirty="0"/>
              <a:t> </a:t>
            </a:r>
            <a:r>
              <a:rPr lang="en-IN" dirty="0"/>
              <a:t>self.</a:t>
            </a:r>
            <a:r>
              <a:rPr lang="en-IN" dirty="0"/>
              <a:t>name</a:t>
            </a:r>
            <a:r>
              <a:rPr lang="en-IN" dirty="0"/>
              <a:t>,</a:t>
            </a:r>
            <a:r>
              <a:rPr lang="en-IN" dirty="0"/>
              <a:t> </a:t>
            </a:r>
            <a:r>
              <a:rPr lang="en-IN" dirty="0"/>
              <a:t>", Salary: ",</a:t>
            </a:r>
            <a:r>
              <a:rPr lang="en-IN" dirty="0"/>
              <a:t> </a:t>
            </a:r>
            <a:r>
              <a:rPr lang="en-IN" dirty="0" err="1"/>
              <a:t>self.</a:t>
            </a:r>
            <a:r>
              <a:rPr lang="en-IN" dirty="0" err="1"/>
              <a:t>salary</a:t>
            </a:r>
            <a:r>
              <a:rPr lang="en-IN" dirty="0"/>
              <a:t>)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9893" y="6492875"/>
            <a:ext cx="4114800" cy="365125"/>
          </a:xfrm>
        </p:spPr>
        <p:txBody>
          <a:bodyPr/>
          <a:lstStyle/>
          <a:p>
            <a:r>
              <a:rPr lang="en-US" dirty="0" smtClean="0"/>
              <a:t>chetan.mahajan@sakec.ac.in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6220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Class </a:t>
            </a:r>
            <a:r>
              <a:rPr lang="en-IN" dirty="0" smtClean="0"/>
              <a:t>Inheritance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Syntax</a:t>
            </a:r>
          </a:p>
          <a:p>
            <a:pPr lvl="1"/>
            <a:r>
              <a:rPr lang="en-US" dirty="0"/>
              <a:t>Derived classes are declared much like their parent class; however, a list of base classes to inherit from is given after the class name −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916" y="6492875"/>
            <a:ext cx="4114800" cy="365125"/>
          </a:xfrm>
        </p:spPr>
        <p:txBody>
          <a:bodyPr/>
          <a:lstStyle/>
          <a:p>
            <a:r>
              <a:rPr lang="en-US" dirty="0" smtClean="0"/>
              <a:t>chetan.mahajan@sakec.ac.in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2762250"/>
            <a:ext cx="10334625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63535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Class </a:t>
            </a:r>
            <a:r>
              <a:rPr lang="en-IN" dirty="0" smtClean="0"/>
              <a:t>Inheritance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916" y="6492875"/>
            <a:ext cx="4114800" cy="365125"/>
          </a:xfrm>
        </p:spPr>
        <p:txBody>
          <a:bodyPr/>
          <a:lstStyle/>
          <a:p>
            <a:r>
              <a:rPr lang="en-US" dirty="0" smtClean="0"/>
              <a:t>chetan.mahajan@sakec.ac.in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027" y="1121189"/>
            <a:ext cx="5429250" cy="509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53018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Overriding Methods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477" y="6437004"/>
            <a:ext cx="4114800" cy="365125"/>
          </a:xfrm>
        </p:spPr>
        <p:txBody>
          <a:bodyPr/>
          <a:lstStyle/>
          <a:p>
            <a:r>
              <a:rPr lang="en-US" dirty="0" smtClean="0"/>
              <a:t>chetan.mahajan@sakec.ac.in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021" y="1586543"/>
            <a:ext cx="7692804" cy="3423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69259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Overriding </a:t>
            </a:r>
            <a:r>
              <a:rPr lang="en-IN" dirty="0" smtClean="0"/>
              <a:t>Operators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477" y="6437004"/>
            <a:ext cx="4114800" cy="365125"/>
          </a:xfrm>
        </p:spPr>
        <p:txBody>
          <a:bodyPr/>
          <a:lstStyle/>
          <a:p>
            <a:r>
              <a:rPr lang="en-US" dirty="0" smtClean="0"/>
              <a:t>chetan.mahajan@sakec.ac.in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38" y="1381125"/>
            <a:ext cx="7477125" cy="409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99599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module allows you to logically organize your Python code. </a:t>
            </a:r>
            <a:endParaRPr lang="en-US" dirty="0" smtClean="0"/>
          </a:p>
          <a:p>
            <a:r>
              <a:rPr lang="en-US" dirty="0"/>
              <a:t>A module can define functions, classes and variables</a:t>
            </a:r>
            <a:r>
              <a:rPr lang="en-US" dirty="0" smtClean="0"/>
              <a:t>.</a:t>
            </a:r>
          </a:p>
          <a:p>
            <a:r>
              <a:rPr lang="en-US" dirty="0"/>
              <a:t>A module can also include runnable code.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chetan.mahajan@sakec.ac.in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7D936-6ABB-4E79-9457-2A3C0B52B29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107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chetan.mahajan@sakec.ac.in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9" y="6408736"/>
            <a:ext cx="393252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800CADA-CF44-4398-B49B-F8CBAFE01910}"/>
              </a:ext>
            </a:extLst>
          </p:cNvPr>
          <p:cNvSpPr txBox="1"/>
          <p:nvPr/>
        </p:nvSpPr>
        <p:spPr>
          <a:xfrm>
            <a:off x="642257" y="232229"/>
            <a:ext cx="9314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4800" b="1" dirty="0">
                <a:solidFill>
                  <a:schemeClr val="accent5">
                    <a:lumMod val="75000"/>
                  </a:schemeClr>
                </a:solidFill>
              </a:rPr>
              <a:t>Python (Open Source language)</a:t>
            </a:r>
            <a:endParaRPr lang="en-US" sz="4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C1B7729-BCF2-48E0-93AE-0BF9648C6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53" y="1426440"/>
            <a:ext cx="3137206" cy="3370642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="" xmlns:a16="http://schemas.microsoft.com/office/drawing/2014/main" id="{D9CC8F5F-16BC-4B64-BF32-EE8EF25CA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4869" y="1401256"/>
            <a:ext cx="7632506" cy="440813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 in 1989 by Guido Van Rossum (Dutch)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is an interpreted, object oriented, high-level programming language with dynamic semantics.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Currently two major version available 3.x and 2.x</a:t>
            </a:r>
          </a:p>
          <a:p>
            <a:pPr marL="0" indent="0">
              <a:spcBef>
                <a:spcPts val="0"/>
              </a:spcBef>
              <a:buNone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dirty="0">
                <a:solidFill>
                  <a:srgbClr val="7030A0"/>
                </a:solidFill>
                <a:latin typeface="Comic Sans MS (Headings)"/>
                <a:ea typeface="+mj-ea"/>
                <a:cs typeface="+mj-cs"/>
              </a:rPr>
              <a:t>Python Console</a:t>
            </a:r>
            <a:endParaRPr lang="en-IN" sz="1600" dirty="0">
              <a:solidFill>
                <a:srgbClr val="7030A0"/>
              </a:solidFill>
              <a:latin typeface="Comic Sans MS (Headings)"/>
              <a:ea typeface="+mj-ea"/>
              <a:cs typeface="+mj-cs"/>
            </a:endParaRPr>
          </a:p>
          <a:p>
            <a:pPr>
              <a:spcBef>
                <a:spcPts val="0"/>
              </a:spcBef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“Interactive Shell” where you enter code.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type code, it responds immediately.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is prompt for the next command.</a:t>
            </a:r>
          </a:p>
          <a:p>
            <a:pPr marL="0" indent="0">
              <a:spcBef>
                <a:spcPts val="0"/>
              </a:spcBef>
              <a:buNone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dirty="0">
                <a:solidFill>
                  <a:srgbClr val="7030A0"/>
                </a:solidFill>
                <a:latin typeface="Comic Sans MS (Headings)"/>
              </a:rPr>
              <a:t>Python IDLE</a:t>
            </a:r>
            <a:endParaRPr lang="en-IN" sz="1600" dirty="0">
              <a:solidFill>
                <a:srgbClr val="7030A0"/>
              </a:solidFill>
              <a:latin typeface="Comic Sans MS (Headings)"/>
            </a:endParaRPr>
          </a:p>
          <a:p>
            <a:pPr>
              <a:spcBef>
                <a:spcPts val="0"/>
              </a:spcBef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ntegrated </a:t>
            </a:r>
            <a:r>
              <a:rPr lang="en-IN" sz="16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eve</a:t>
            </a:r>
            <a:r>
              <a:rPr lang="en-IN" sz="16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opment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nviroment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(IDLE)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create, save and run simple programs (.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files)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80E8DC9-85A9-4F94-B16F-0BF39EAA7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923" y="3032546"/>
            <a:ext cx="3756073" cy="10611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5B051C2-2E55-4C63-828D-5305E3C6B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791" y="4389524"/>
            <a:ext cx="3056205" cy="116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83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Packages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package is a hierarchical file directory structure that defines a single Python application environment that consists of modules and </a:t>
            </a:r>
            <a:r>
              <a:rPr lang="en-US" dirty="0" err="1"/>
              <a:t>subpackages</a:t>
            </a:r>
            <a:r>
              <a:rPr lang="en-US" dirty="0"/>
              <a:t> and sub-</a:t>
            </a:r>
            <a:r>
              <a:rPr lang="en-US" dirty="0" err="1"/>
              <a:t>subpackages</a:t>
            </a:r>
            <a:r>
              <a:rPr lang="en-US" dirty="0"/>
              <a:t>, and so on.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8331" y="6413151"/>
            <a:ext cx="4114800" cy="365125"/>
          </a:xfrm>
        </p:spPr>
        <p:txBody>
          <a:bodyPr/>
          <a:lstStyle/>
          <a:p>
            <a:r>
              <a:rPr lang="en-US" dirty="0" smtClean="0"/>
              <a:t>chetan.mahajan@sakec.ac.in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7815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chetan.mahajan@sakec.ac.in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483909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t>71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D38425A-F8C0-4CDB-8F20-7B83F041DC50}"/>
              </a:ext>
            </a:extLst>
          </p:cNvPr>
          <p:cNvSpPr/>
          <p:nvPr/>
        </p:nvSpPr>
        <p:spPr>
          <a:xfrm>
            <a:off x="3791138" y="2767280"/>
            <a:ext cx="460972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latin typeface="Andalus" pitchFamily="18" charset="-78"/>
                <a:cs typeface="Andalus" pitchFamily="18" charset="-78"/>
              </a:rPr>
              <a:t>Thank</a:t>
            </a:r>
            <a:r>
              <a:rPr lang="en-US" sz="8000" dirty="0"/>
              <a:t> you</a:t>
            </a:r>
          </a:p>
        </p:txBody>
      </p:sp>
    </p:spTree>
    <p:extLst>
      <p:ext uri="{BB962C8B-B14F-4D97-AF65-F5344CB8AC3E}">
        <p14:creationId xmlns:p14="http://schemas.microsoft.com/office/powerpoint/2010/main" val="114949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chetan.mahajan@sakec.ac.in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9" y="6408736"/>
            <a:ext cx="393252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800CADA-CF44-4398-B49B-F8CBAFE01910}"/>
              </a:ext>
            </a:extLst>
          </p:cNvPr>
          <p:cNvSpPr txBox="1"/>
          <p:nvPr/>
        </p:nvSpPr>
        <p:spPr>
          <a:xfrm>
            <a:off x="642257" y="232229"/>
            <a:ext cx="9314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5">
                    <a:lumMod val="75000"/>
                  </a:schemeClr>
                </a:solidFill>
              </a:rPr>
              <a:t>Variable &amp; Data Type in Python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05E152C-465C-4DE1-8CCE-902855D39F73}"/>
              </a:ext>
            </a:extLst>
          </p:cNvPr>
          <p:cNvSpPr txBox="1"/>
          <p:nvPr/>
        </p:nvSpPr>
        <p:spPr>
          <a:xfrm>
            <a:off x="494428" y="1517235"/>
            <a:ext cx="5906373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 smtClean="0"/>
              <a:t>A variable is named place in the memory where a programmer can store data and later retrieve the data using the variable ‘name’.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 smtClean="0"/>
              <a:t>When </a:t>
            </a:r>
            <a:r>
              <a:rPr lang="en-US" dirty="0"/>
              <a:t>you create a variable you reserve some space in memory</a:t>
            </a:r>
            <a:r>
              <a:rPr lang="en-US" dirty="0" smtClean="0"/>
              <a:t>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/>
              <a:t>You can change the content of a variable in a later statement.</a:t>
            </a:r>
          </a:p>
          <a:p>
            <a:pPr>
              <a:spcAft>
                <a:spcPts val="1200"/>
              </a:spcAft>
            </a:pPr>
            <a:r>
              <a:rPr lang="en-GB" altLang="en-US" b="1" dirty="0" smtClean="0">
                <a:solidFill>
                  <a:srgbClr val="FF0000"/>
                </a:solidFill>
              </a:rPr>
              <a:t>      Variable Name: 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altLang="en-US" sz="1600" dirty="0" smtClean="0"/>
              <a:t>Can </a:t>
            </a:r>
            <a:r>
              <a:rPr lang="en-GB" altLang="en-US" sz="1600" dirty="0"/>
              <a:t>contain letters, numbers, and </a:t>
            </a:r>
            <a:r>
              <a:rPr lang="en-GB" altLang="en-US" sz="1600" dirty="0" smtClean="0"/>
              <a:t>underscores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altLang="en-US" sz="1600" dirty="0"/>
              <a:t>Must begin with a </a:t>
            </a:r>
            <a:r>
              <a:rPr lang="en-GB" altLang="en-US" sz="1600" dirty="0" smtClean="0"/>
              <a:t>letter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altLang="en-US" sz="1600" b="1" dirty="0">
                <a:solidFill>
                  <a:srgbClr val="FF0000"/>
                </a:solidFill>
              </a:rPr>
              <a:t>Cannot be one of the reserved Python keywords</a:t>
            </a:r>
            <a:r>
              <a:rPr lang="en-GB" altLang="en-US" sz="1600" dirty="0"/>
              <a:t>: and, as, assert, break, class, continue, </a:t>
            </a:r>
            <a:r>
              <a:rPr lang="en-GB" altLang="en-US" sz="1600" dirty="0" err="1"/>
              <a:t>def</a:t>
            </a:r>
            <a:r>
              <a:rPr lang="en-GB" altLang="en-US" sz="1600" dirty="0"/>
              <a:t>, del, </a:t>
            </a:r>
            <a:r>
              <a:rPr lang="en-GB" altLang="en-US" sz="1600" dirty="0" err="1"/>
              <a:t>elif</a:t>
            </a:r>
            <a:r>
              <a:rPr lang="en-GB" altLang="en-US" sz="1600" dirty="0"/>
              <a:t>, else, except, exec, finally, for, from, global, if, import, in, is, lambda, not, or, pass, print, raise, return, try, while, with, </a:t>
            </a:r>
            <a:r>
              <a:rPr lang="en-GB" altLang="en-US" sz="1600" dirty="0" smtClean="0"/>
              <a:t>yield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A47CB30-E0DB-4137-BCA3-2D2B271E310F}"/>
              </a:ext>
            </a:extLst>
          </p:cNvPr>
          <p:cNvSpPr txBox="1"/>
          <p:nvPr/>
        </p:nvSpPr>
        <p:spPr>
          <a:xfrm>
            <a:off x="6915152" y="1570160"/>
            <a:ext cx="48402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A data type, in programming, is a classification that specifies which type of value a variable has and what type of mathematical, relational or logical operations can be applied to it without causing an error.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92" y="3203673"/>
            <a:ext cx="4569501" cy="261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684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chetan.mahajan@sakec.ac.in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9" y="6408736"/>
            <a:ext cx="393252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800CADA-CF44-4398-B49B-F8CBAFE01910}"/>
              </a:ext>
            </a:extLst>
          </p:cNvPr>
          <p:cNvSpPr txBox="1"/>
          <p:nvPr/>
        </p:nvSpPr>
        <p:spPr>
          <a:xfrm>
            <a:off x="642257" y="232229"/>
            <a:ext cx="9314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5">
                    <a:lumMod val="75000"/>
                  </a:schemeClr>
                </a:solidFill>
              </a:rPr>
              <a:t>Variable </a:t>
            </a:r>
            <a:r>
              <a:rPr lang="en-US" sz="4800" b="1" dirty="0" smtClean="0">
                <a:solidFill>
                  <a:schemeClr val="accent5">
                    <a:lumMod val="75000"/>
                  </a:schemeClr>
                </a:solidFill>
              </a:rPr>
              <a:t>in </a:t>
            </a:r>
            <a:r>
              <a:rPr lang="en-US" sz="4800" b="1" dirty="0">
                <a:solidFill>
                  <a:schemeClr val="accent5">
                    <a:lumMod val="75000"/>
                  </a:schemeClr>
                </a:solidFill>
              </a:rPr>
              <a:t>Python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05E152C-465C-4DE1-8CCE-902855D39F73}"/>
              </a:ext>
            </a:extLst>
          </p:cNvPr>
          <p:cNvSpPr txBox="1"/>
          <p:nvPr/>
        </p:nvSpPr>
        <p:spPr>
          <a:xfrm>
            <a:off x="370163" y="1312928"/>
            <a:ext cx="5572571" cy="481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/>
              <a:t>No need to declare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/>
              <a:t>Need to assign (initialize)</a:t>
            </a:r>
          </a:p>
          <a:p>
            <a:pPr marL="0" lvl="2">
              <a:spcAft>
                <a:spcPts val="600"/>
              </a:spcAft>
            </a:pPr>
            <a:r>
              <a:rPr lang="en-US" dirty="0" smtClean="0"/>
              <a:t>	use </a:t>
            </a:r>
            <a:r>
              <a:rPr lang="en-US" dirty="0"/>
              <a:t>of uninitialized variable raises exception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/>
              <a:t>Not typed</a:t>
            </a:r>
          </a:p>
          <a:p>
            <a:pPr marL="0" lvl="2">
              <a:spcAft>
                <a:spcPts val="600"/>
              </a:spcAft>
            </a:pPr>
            <a:r>
              <a:rPr lang="en-US" dirty="0" smtClean="0"/>
              <a:t>	a= 2</a:t>
            </a:r>
          </a:p>
          <a:p>
            <a:pPr marL="0" lvl="2">
              <a:spcAft>
                <a:spcPts val="600"/>
              </a:spcAft>
            </a:pPr>
            <a:r>
              <a:rPr lang="en-US" dirty="0"/>
              <a:t>	</a:t>
            </a:r>
            <a:r>
              <a:rPr lang="en-US" dirty="0" smtClean="0"/>
              <a:t>a=2.5</a:t>
            </a:r>
          </a:p>
          <a:p>
            <a:pPr marL="0" lvl="2">
              <a:spcAft>
                <a:spcPts val="600"/>
              </a:spcAft>
            </a:pPr>
            <a:r>
              <a:rPr lang="en-US" dirty="0"/>
              <a:t>	</a:t>
            </a:r>
            <a:r>
              <a:rPr lang="en-US" dirty="0" smtClean="0"/>
              <a:t>a=‘sakec’</a:t>
            </a:r>
            <a:endParaRPr lang="en-US" dirty="0"/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altLang="en-US" dirty="0" smtClean="0"/>
              <a:t>Actually</a:t>
            </a:r>
            <a:r>
              <a:rPr lang="en-GB" altLang="en-US" dirty="0"/>
              <a:t>, </a:t>
            </a:r>
            <a:r>
              <a:rPr lang="en-GB" altLang="en-US" dirty="0" smtClean="0"/>
              <a:t>in Python “variables</a:t>
            </a:r>
            <a:r>
              <a:rPr lang="en-GB" altLang="en-US" dirty="0"/>
              <a:t>” </a:t>
            </a:r>
            <a:r>
              <a:rPr lang="en-GB" altLang="en-US" dirty="0" smtClean="0"/>
              <a:t>are </a:t>
            </a:r>
            <a:r>
              <a:rPr lang="en-GB" altLang="en-US" dirty="0"/>
              <a:t>really </a:t>
            </a:r>
            <a:r>
              <a:rPr lang="en-GB" altLang="en-US" i="1" dirty="0"/>
              <a:t>object references</a:t>
            </a:r>
            <a:r>
              <a:rPr lang="en-GB" altLang="en-US" dirty="0"/>
              <a:t>.  The reason we don't need to declare types is that a reference might point to a different type later</a:t>
            </a:r>
            <a:r>
              <a:rPr lang="en-GB" altLang="en-US" dirty="0" smtClean="0"/>
              <a:t>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 smtClean="0"/>
              <a:t>Assignment manipulates references</a:t>
            </a:r>
          </a:p>
          <a:p>
            <a:pPr marL="0" lvl="2">
              <a:spcAft>
                <a:spcPts val="600"/>
              </a:spcAft>
            </a:pPr>
            <a:r>
              <a:rPr lang="en-US" dirty="0"/>
              <a:t> </a:t>
            </a:r>
            <a:r>
              <a:rPr lang="en-US" dirty="0" smtClean="0"/>
              <a:t>           x = y does not make a copy of y</a:t>
            </a:r>
          </a:p>
          <a:p>
            <a:pPr marL="0" lvl="2">
              <a:spcAft>
                <a:spcPts val="600"/>
              </a:spcAft>
            </a:pPr>
            <a:r>
              <a:rPr lang="en-US" dirty="0"/>
              <a:t> </a:t>
            </a:r>
            <a:r>
              <a:rPr lang="en-US" dirty="0" smtClean="0"/>
              <a:t>           x = y makes x reference the object y references</a:t>
            </a:r>
          </a:p>
          <a:p>
            <a:r>
              <a:rPr lang="en-US" dirty="0"/>
              <a:t> </a:t>
            </a:r>
            <a:r>
              <a:rPr lang="en-US" dirty="0" smtClean="0"/>
              <a:t>     Very useful; but beware!</a:t>
            </a:r>
            <a:r>
              <a:rPr lang="en-GB" altLang="en-US" b="1" dirty="0" smtClean="0">
                <a:solidFill>
                  <a:srgbClr val="FF0000"/>
                </a:solidFill>
              </a:rPr>
              <a:t> 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95419" y="1273273"/>
            <a:ext cx="19477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Example</a:t>
            </a:r>
            <a:r>
              <a:rPr lang="en-US" dirty="0" smtClean="0"/>
              <a:t>: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8600698" y="1550115"/>
            <a:ext cx="3142342" cy="1777285"/>
            <a:chOff x="1600200" y="1828800"/>
            <a:chExt cx="6181725" cy="4267200"/>
          </a:xfrm>
        </p:grpSpPr>
        <p:grpSp>
          <p:nvGrpSpPr>
            <p:cNvPr id="10" name="Group 27"/>
            <p:cNvGrpSpPr>
              <a:grpSpLocks/>
            </p:cNvGrpSpPr>
            <p:nvPr/>
          </p:nvGrpSpPr>
          <p:grpSpPr bwMode="auto">
            <a:xfrm>
              <a:off x="4191000" y="2971800"/>
              <a:ext cx="3052763" cy="1371600"/>
              <a:chOff x="861" y="624"/>
              <a:chExt cx="1923" cy="864"/>
            </a:xfrm>
          </p:grpSpPr>
          <p:sp>
            <p:nvSpPr>
              <p:cNvPr id="11" name="Text Box 5"/>
              <p:cNvSpPr txBox="1">
                <a:spLocks noChangeArrowheads="1"/>
              </p:cNvSpPr>
              <p:nvPr/>
            </p:nvSpPr>
            <p:spPr bwMode="auto">
              <a:xfrm>
                <a:off x="863" y="624"/>
                <a:ext cx="23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/>
                  <a:t>a</a:t>
                </a:r>
              </a:p>
            </p:txBody>
          </p:sp>
          <p:sp>
            <p:nvSpPr>
              <p:cNvPr id="12" name="Line 6"/>
              <p:cNvSpPr>
                <a:spLocks noChangeShapeType="1"/>
              </p:cNvSpPr>
              <p:nvPr/>
            </p:nvSpPr>
            <p:spPr bwMode="auto">
              <a:xfrm>
                <a:off x="1104" y="768"/>
                <a:ext cx="624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Rectangle 7"/>
              <p:cNvSpPr>
                <a:spLocks noChangeArrowheads="1"/>
              </p:cNvSpPr>
              <p:nvPr/>
            </p:nvSpPr>
            <p:spPr bwMode="auto">
              <a:xfrm>
                <a:off x="1776" y="816"/>
                <a:ext cx="336" cy="4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/>
                <a:r>
                  <a:rPr lang="en-US"/>
                  <a:t>1</a:t>
                </a:r>
              </a:p>
            </p:txBody>
          </p:sp>
          <p:sp>
            <p:nvSpPr>
              <p:cNvPr id="14" name="Rectangle 8"/>
              <p:cNvSpPr>
                <a:spLocks noChangeArrowheads="1"/>
              </p:cNvSpPr>
              <p:nvPr/>
            </p:nvSpPr>
            <p:spPr bwMode="auto">
              <a:xfrm>
                <a:off x="2112" y="816"/>
                <a:ext cx="336" cy="4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/>
                <a:r>
                  <a:rPr lang="en-US"/>
                  <a:t>2</a:t>
                </a:r>
              </a:p>
            </p:txBody>
          </p:sp>
          <p:sp>
            <p:nvSpPr>
              <p:cNvPr id="15" name="Rectangle 9"/>
              <p:cNvSpPr>
                <a:spLocks noChangeArrowheads="1"/>
              </p:cNvSpPr>
              <p:nvPr/>
            </p:nvSpPr>
            <p:spPr bwMode="auto">
              <a:xfrm>
                <a:off x="2448" y="816"/>
                <a:ext cx="336" cy="4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/>
                <a:r>
                  <a:rPr lang="en-US"/>
                  <a:t>3</a:t>
                </a:r>
              </a:p>
            </p:txBody>
          </p:sp>
          <p:sp>
            <p:nvSpPr>
              <p:cNvPr id="16" name="Text Box 12"/>
              <p:cNvSpPr txBox="1">
                <a:spLocks noChangeArrowheads="1"/>
              </p:cNvSpPr>
              <p:nvPr/>
            </p:nvSpPr>
            <p:spPr bwMode="auto">
              <a:xfrm>
                <a:off x="861" y="1200"/>
                <a:ext cx="2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/>
                  <a:t>b</a:t>
                </a:r>
              </a:p>
            </p:txBody>
          </p:sp>
          <p:sp>
            <p:nvSpPr>
              <p:cNvPr id="17" name="Line 13"/>
              <p:cNvSpPr>
                <a:spLocks noChangeShapeType="1"/>
              </p:cNvSpPr>
              <p:nvPr/>
            </p:nvSpPr>
            <p:spPr bwMode="auto">
              <a:xfrm flipV="1">
                <a:off x="1104" y="1104"/>
                <a:ext cx="624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8" name="Text Box 15"/>
            <p:cNvSpPr txBox="1">
              <a:spLocks noChangeArrowheads="1"/>
            </p:cNvSpPr>
            <p:nvPr/>
          </p:nvSpPr>
          <p:spPr bwMode="auto">
            <a:xfrm>
              <a:off x="4194175" y="4724400"/>
              <a:ext cx="3667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/>
                <a:t>a</a:t>
              </a: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4576763" y="4953000"/>
              <a:ext cx="990600" cy="3810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17"/>
            <p:cNvSpPr>
              <a:spLocks noChangeArrowheads="1"/>
            </p:cNvSpPr>
            <p:nvPr/>
          </p:nvSpPr>
          <p:spPr bwMode="auto">
            <a:xfrm>
              <a:off x="5643563" y="5029200"/>
              <a:ext cx="533400" cy="762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/>
                <a:t>1</a:t>
              </a:r>
            </a:p>
          </p:txBody>
        </p:sp>
        <p:sp>
          <p:nvSpPr>
            <p:cNvPr id="21" name="Rectangle 18"/>
            <p:cNvSpPr>
              <a:spLocks noChangeArrowheads="1"/>
            </p:cNvSpPr>
            <p:nvPr/>
          </p:nvSpPr>
          <p:spPr bwMode="auto">
            <a:xfrm>
              <a:off x="6176963" y="5029200"/>
              <a:ext cx="533400" cy="762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/>
                <a:t>2</a:t>
              </a:r>
            </a:p>
          </p:txBody>
        </p:sp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710363" y="5029200"/>
              <a:ext cx="533400" cy="762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/>
                <a:t>3</a:t>
              </a:r>
            </a:p>
          </p:txBody>
        </p:sp>
        <p:sp>
          <p:nvSpPr>
            <p:cNvPr id="23" name="Text Box 20"/>
            <p:cNvSpPr txBox="1">
              <a:spLocks noChangeArrowheads="1"/>
            </p:cNvSpPr>
            <p:nvPr/>
          </p:nvSpPr>
          <p:spPr bwMode="auto">
            <a:xfrm>
              <a:off x="4191000" y="5638800"/>
              <a:ext cx="3746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/>
                <a:t>b</a:t>
              </a: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 flipV="1">
              <a:off x="4576763" y="5486400"/>
              <a:ext cx="990600" cy="3810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7248525" y="5029200"/>
              <a:ext cx="533400" cy="762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Text Box 23"/>
            <p:cNvSpPr txBox="1">
              <a:spLocks noChangeArrowheads="1"/>
            </p:cNvSpPr>
            <p:nvPr/>
          </p:nvSpPr>
          <p:spPr bwMode="auto">
            <a:xfrm>
              <a:off x="7315200" y="5026989"/>
              <a:ext cx="377825" cy="4571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dirty="0"/>
                <a:t>4</a:t>
              </a:r>
            </a:p>
          </p:txBody>
        </p:sp>
        <p:sp>
          <p:nvSpPr>
            <p:cNvPr id="27" name="Text Box 24"/>
            <p:cNvSpPr txBox="1">
              <a:spLocks noChangeArrowheads="1"/>
            </p:cNvSpPr>
            <p:nvPr/>
          </p:nvSpPr>
          <p:spPr bwMode="auto">
            <a:xfrm>
              <a:off x="1600200" y="1981200"/>
              <a:ext cx="21272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/>
                <a:t>a = [1, 2, 3]</a:t>
              </a:r>
            </a:p>
          </p:txBody>
        </p:sp>
        <p:sp>
          <p:nvSpPr>
            <p:cNvPr id="28" name="Text Box 26"/>
            <p:cNvSpPr txBox="1">
              <a:spLocks noChangeArrowheads="1"/>
            </p:cNvSpPr>
            <p:nvPr/>
          </p:nvSpPr>
          <p:spPr bwMode="auto">
            <a:xfrm>
              <a:off x="1600200" y="5181600"/>
              <a:ext cx="20764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/>
                <a:t>a.append(4)</a:t>
              </a:r>
            </a:p>
          </p:txBody>
        </p:sp>
        <p:sp>
          <p:nvSpPr>
            <p:cNvPr id="29" name="Text Box 28"/>
            <p:cNvSpPr txBox="1">
              <a:spLocks noChangeArrowheads="1"/>
            </p:cNvSpPr>
            <p:nvPr/>
          </p:nvSpPr>
          <p:spPr bwMode="auto">
            <a:xfrm>
              <a:off x="1600200" y="3429000"/>
              <a:ext cx="10223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/>
                <a:t>b = a</a:t>
              </a:r>
            </a:p>
          </p:txBody>
        </p:sp>
        <p:grpSp>
          <p:nvGrpSpPr>
            <p:cNvPr id="30" name="Group 38"/>
            <p:cNvGrpSpPr>
              <a:grpSpLocks/>
            </p:cNvGrpSpPr>
            <p:nvPr/>
          </p:nvGrpSpPr>
          <p:grpSpPr bwMode="auto">
            <a:xfrm>
              <a:off x="4191000" y="1828800"/>
              <a:ext cx="3049588" cy="762000"/>
              <a:chOff x="2640" y="768"/>
              <a:chExt cx="1921" cy="480"/>
            </a:xfrm>
          </p:grpSpPr>
          <p:sp>
            <p:nvSpPr>
              <p:cNvPr id="31" name="Text Box 30"/>
              <p:cNvSpPr txBox="1">
                <a:spLocks noChangeArrowheads="1"/>
              </p:cNvSpPr>
              <p:nvPr/>
            </p:nvSpPr>
            <p:spPr bwMode="auto">
              <a:xfrm>
                <a:off x="2640" y="816"/>
                <a:ext cx="23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/>
                  <a:t>a</a:t>
                </a:r>
              </a:p>
            </p:txBody>
          </p:sp>
          <p:sp>
            <p:nvSpPr>
              <p:cNvPr id="32" name="Line 31"/>
              <p:cNvSpPr>
                <a:spLocks noChangeShapeType="1"/>
              </p:cNvSpPr>
              <p:nvPr/>
            </p:nvSpPr>
            <p:spPr bwMode="auto">
              <a:xfrm>
                <a:off x="2880" y="1008"/>
                <a:ext cx="62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Rectangle 32"/>
              <p:cNvSpPr>
                <a:spLocks noChangeArrowheads="1"/>
              </p:cNvSpPr>
              <p:nvPr/>
            </p:nvSpPr>
            <p:spPr bwMode="auto">
              <a:xfrm>
                <a:off x="3553" y="768"/>
                <a:ext cx="336" cy="4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/>
                <a:r>
                  <a:rPr lang="en-US"/>
                  <a:t>1</a:t>
                </a:r>
              </a:p>
            </p:txBody>
          </p:sp>
          <p:sp>
            <p:nvSpPr>
              <p:cNvPr id="34" name="Rectangle 33"/>
              <p:cNvSpPr>
                <a:spLocks noChangeArrowheads="1"/>
              </p:cNvSpPr>
              <p:nvPr/>
            </p:nvSpPr>
            <p:spPr bwMode="auto">
              <a:xfrm>
                <a:off x="3889" y="768"/>
                <a:ext cx="336" cy="4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/>
                <a:r>
                  <a:rPr lang="en-US"/>
                  <a:t>2</a:t>
                </a:r>
              </a:p>
            </p:txBody>
          </p:sp>
          <p:sp>
            <p:nvSpPr>
              <p:cNvPr id="35" name="Rectangle 34"/>
              <p:cNvSpPr>
                <a:spLocks noChangeArrowheads="1"/>
              </p:cNvSpPr>
              <p:nvPr/>
            </p:nvSpPr>
            <p:spPr bwMode="auto">
              <a:xfrm>
                <a:off x="4225" y="768"/>
                <a:ext cx="336" cy="4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/>
                <a:r>
                  <a:rPr lang="en-US"/>
                  <a:t>3</a:t>
                </a:r>
              </a:p>
            </p:txBody>
          </p:sp>
        </p:grpSp>
      </p:grpSp>
      <p:grpSp>
        <p:nvGrpSpPr>
          <p:cNvPr id="61" name="Group 60"/>
          <p:cNvGrpSpPr/>
          <p:nvPr/>
        </p:nvGrpSpPr>
        <p:grpSpPr>
          <a:xfrm>
            <a:off x="8345514" y="3965365"/>
            <a:ext cx="3683354" cy="1862103"/>
            <a:chOff x="8345514" y="3965365"/>
            <a:chExt cx="3683354" cy="1862103"/>
          </a:xfrm>
        </p:grpSpPr>
        <p:sp>
          <p:nvSpPr>
            <p:cNvPr id="38" name="Text Box 5"/>
            <p:cNvSpPr txBox="1">
              <a:spLocks noChangeArrowheads="1"/>
            </p:cNvSpPr>
            <p:nvPr/>
          </p:nvSpPr>
          <p:spPr bwMode="auto">
            <a:xfrm>
              <a:off x="9146934" y="4424973"/>
              <a:ext cx="164278" cy="189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dirty="0"/>
                <a:t>a</a:t>
              </a:r>
            </a:p>
          </p:txBody>
        </p:sp>
        <p:sp>
          <p:nvSpPr>
            <p:cNvPr id="39" name="Line 6"/>
            <p:cNvSpPr>
              <a:spLocks noChangeShapeType="1"/>
            </p:cNvSpPr>
            <p:nvPr/>
          </p:nvSpPr>
          <p:spPr bwMode="auto">
            <a:xfrm>
              <a:off x="9318324" y="4533464"/>
              <a:ext cx="443763" cy="15780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Rectangle 7"/>
            <p:cNvSpPr>
              <a:spLocks noChangeArrowheads="1"/>
            </p:cNvSpPr>
            <p:nvPr/>
          </p:nvSpPr>
          <p:spPr bwMode="auto">
            <a:xfrm>
              <a:off x="9796222" y="4565025"/>
              <a:ext cx="238949" cy="3156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/>
                <a:t>1</a:t>
              </a:r>
            </a:p>
          </p:txBody>
        </p:sp>
        <p:sp>
          <p:nvSpPr>
            <p:cNvPr id="41" name="Text Box 10"/>
            <p:cNvSpPr txBox="1">
              <a:spLocks noChangeArrowheads="1"/>
            </p:cNvSpPr>
            <p:nvPr/>
          </p:nvSpPr>
          <p:spPr bwMode="auto">
            <a:xfrm>
              <a:off x="9145512" y="4817514"/>
              <a:ext cx="167833" cy="189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/>
                <a:t>b</a:t>
              </a:r>
            </a:p>
          </p:txBody>
        </p:sp>
        <p:sp>
          <p:nvSpPr>
            <p:cNvPr id="42" name="Line 11"/>
            <p:cNvSpPr>
              <a:spLocks noChangeShapeType="1"/>
            </p:cNvSpPr>
            <p:nvPr/>
          </p:nvSpPr>
          <p:spPr bwMode="auto">
            <a:xfrm flipV="1">
              <a:off x="9318324" y="4754392"/>
              <a:ext cx="443763" cy="15780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Text Box 13"/>
            <p:cNvSpPr txBox="1">
              <a:spLocks noChangeArrowheads="1"/>
            </p:cNvSpPr>
            <p:nvPr/>
          </p:nvSpPr>
          <p:spPr bwMode="auto">
            <a:xfrm>
              <a:off x="9146934" y="5187041"/>
              <a:ext cx="164278" cy="189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/>
                <a:t>a</a:t>
              </a:r>
            </a:p>
          </p:txBody>
        </p:sp>
        <p:sp>
          <p:nvSpPr>
            <p:cNvPr id="44" name="Line 14"/>
            <p:cNvSpPr>
              <a:spLocks noChangeShapeType="1"/>
            </p:cNvSpPr>
            <p:nvPr/>
          </p:nvSpPr>
          <p:spPr bwMode="auto">
            <a:xfrm>
              <a:off x="9318324" y="5290930"/>
              <a:ext cx="44162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15"/>
            <p:cNvSpPr>
              <a:spLocks noChangeArrowheads="1"/>
            </p:cNvSpPr>
            <p:nvPr/>
          </p:nvSpPr>
          <p:spPr bwMode="auto">
            <a:xfrm>
              <a:off x="9796222" y="5511857"/>
              <a:ext cx="238949" cy="3156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/>
                <a:t>1</a:t>
              </a:r>
            </a:p>
          </p:txBody>
        </p:sp>
        <p:sp>
          <p:nvSpPr>
            <p:cNvPr id="46" name="Text Box 18"/>
            <p:cNvSpPr txBox="1">
              <a:spLocks noChangeArrowheads="1"/>
            </p:cNvSpPr>
            <p:nvPr/>
          </p:nvSpPr>
          <p:spPr bwMode="auto">
            <a:xfrm>
              <a:off x="9145512" y="5574979"/>
              <a:ext cx="167833" cy="189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/>
                <a:t>b</a:t>
              </a:r>
            </a:p>
          </p:txBody>
        </p:sp>
        <p:sp>
          <p:nvSpPr>
            <p:cNvPr id="47" name="Line 19"/>
            <p:cNvSpPr>
              <a:spLocks noChangeShapeType="1"/>
            </p:cNvSpPr>
            <p:nvPr/>
          </p:nvSpPr>
          <p:spPr bwMode="auto">
            <a:xfrm>
              <a:off x="9316190" y="5669663"/>
              <a:ext cx="4437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Text Box 22"/>
            <p:cNvSpPr txBox="1">
              <a:spLocks noChangeArrowheads="1"/>
            </p:cNvSpPr>
            <p:nvPr/>
          </p:nvSpPr>
          <p:spPr bwMode="auto">
            <a:xfrm>
              <a:off x="8345514" y="4054245"/>
              <a:ext cx="459408" cy="189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dirty="0"/>
                <a:t>a = 1</a:t>
              </a:r>
            </a:p>
          </p:txBody>
        </p:sp>
        <p:sp>
          <p:nvSpPr>
            <p:cNvPr id="49" name="Text Box 23"/>
            <p:cNvSpPr txBox="1">
              <a:spLocks noChangeArrowheads="1"/>
            </p:cNvSpPr>
            <p:nvPr/>
          </p:nvSpPr>
          <p:spPr bwMode="auto">
            <a:xfrm>
              <a:off x="8345514" y="5379810"/>
              <a:ext cx="652843" cy="189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/>
                <a:t>a = a+1</a:t>
              </a:r>
            </a:p>
          </p:txBody>
        </p:sp>
        <p:sp>
          <p:nvSpPr>
            <p:cNvPr id="50" name="Text Box 24"/>
            <p:cNvSpPr txBox="1">
              <a:spLocks noChangeArrowheads="1"/>
            </p:cNvSpPr>
            <p:nvPr/>
          </p:nvSpPr>
          <p:spPr bwMode="auto">
            <a:xfrm>
              <a:off x="8345514" y="4653905"/>
              <a:ext cx="457986" cy="189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/>
                <a:t>b = a</a:t>
              </a:r>
            </a:p>
          </p:txBody>
        </p:sp>
        <p:grpSp>
          <p:nvGrpSpPr>
            <p:cNvPr id="51" name="Group 30"/>
            <p:cNvGrpSpPr>
              <a:grpSpLocks/>
            </p:cNvGrpSpPr>
            <p:nvPr/>
          </p:nvGrpSpPr>
          <p:grpSpPr bwMode="auto">
            <a:xfrm>
              <a:off x="9145512" y="3965365"/>
              <a:ext cx="888237" cy="315611"/>
              <a:chOff x="2640" y="768"/>
              <a:chExt cx="1249" cy="480"/>
            </a:xfrm>
          </p:grpSpPr>
          <p:sp>
            <p:nvSpPr>
              <p:cNvPr id="56" name="Text Box 25"/>
              <p:cNvSpPr txBox="1">
                <a:spLocks noChangeArrowheads="1"/>
              </p:cNvSpPr>
              <p:nvPr/>
            </p:nvSpPr>
            <p:spPr bwMode="auto">
              <a:xfrm>
                <a:off x="2640" y="816"/>
                <a:ext cx="23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/>
                  <a:t>a</a:t>
                </a:r>
              </a:p>
            </p:txBody>
          </p:sp>
          <p:sp>
            <p:nvSpPr>
              <p:cNvPr id="57" name="Line 26"/>
              <p:cNvSpPr>
                <a:spLocks noChangeShapeType="1"/>
              </p:cNvSpPr>
              <p:nvPr/>
            </p:nvSpPr>
            <p:spPr bwMode="auto">
              <a:xfrm>
                <a:off x="2880" y="1008"/>
                <a:ext cx="62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Rectangle 27"/>
              <p:cNvSpPr>
                <a:spLocks noChangeArrowheads="1"/>
              </p:cNvSpPr>
              <p:nvPr/>
            </p:nvSpPr>
            <p:spPr bwMode="auto">
              <a:xfrm>
                <a:off x="3553" y="768"/>
                <a:ext cx="336" cy="4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/>
                <a:r>
                  <a:rPr lang="en-US"/>
                  <a:t>1</a:t>
                </a:r>
              </a:p>
            </p:txBody>
          </p:sp>
        </p:grpSp>
        <p:sp>
          <p:nvSpPr>
            <p:cNvPr id="52" name="Rectangle 32"/>
            <p:cNvSpPr>
              <a:spLocks noChangeArrowheads="1"/>
            </p:cNvSpPr>
            <p:nvPr/>
          </p:nvSpPr>
          <p:spPr bwMode="auto">
            <a:xfrm>
              <a:off x="9794088" y="5133125"/>
              <a:ext cx="238949" cy="3156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/>
                <a:t>2</a:t>
              </a:r>
            </a:p>
          </p:txBody>
        </p:sp>
        <p:sp>
          <p:nvSpPr>
            <p:cNvPr id="53" name="Line 38"/>
            <p:cNvSpPr>
              <a:spLocks noChangeShapeType="1"/>
            </p:cNvSpPr>
            <p:nvPr/>
          </p:nvSpPr>
          <p:spPr bwMode="auto">
            <a:xfrm>
              <a:off x="9316190" y="5373363"/>
              <a:ext cx="443763" cy="2209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AutoShape 41"/>
            <p:cNvSpPr>
              <a:spLocks noChangeArrowheads="1"/>
            </p:cNvSpPr>
            <p:nvPr/>
          </p:nvSpPr>
          <p:spPr bwMode="auto">
            <a:xfrm>
              <a:off x="10277343" y="5386541"/>
              <a:ext cx="1102603" cy="428047"/>
            </a:xfrm>
            <a:prstGeom prst="wedgeRectCallout">
              <a:avLst>
                <a:gd name="adj1" fmla="val -107421"/>
                <a:gd name="adj2" fmla="val -16144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sz="1400" dirty="0"/>
                <a:t>old reference deleted</a:t>
              </a:r>
            </a:p>
            <a:p>
              <a:pPr eaLnBrk="0" hangingPunct="0"/>
              <a:r>
                <a:rPr lang="en-US" sz="1400" dirty="0"/>
                <a:t>by assignment (a=...)</a:t>
              </a:r>
            </a:p>
          </p:txBody>
        </p:sp>
        <p:sp>
          <p:nvSpPr>
            <p:cNvPr id="55" name="AutoShape 43"/>
            <p:cNvSpPr>
              <a:spLocks noChangeArrowheads="1"/>
            </p:cNvSpPr>
            <p:nvPr/>
          </p:nvSpPr>
          <p:spPr bwMode="auto">
            <a:xfrm>
              <a:off x="10135444" y="4669465"/>
              <a:ext cx="1893424" cy="432100"/>
            </a:xfrm>
            <a:prstGeom prst="wedgeRectCallout">
              <a:avLst>
                <a:gd name="adj1" fmla="val -58398"/>
                <a:gd name="adj2" fmla="val 79949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sz="1400" dirty="0"/>
                <a:t>new </a:t>
              </a:r>
              <a:r>
                <a:rPr lang="en-US" sz="1400" dirty="0" err="1"/>
                <a:t>int</a:t>
              </a:r>
              <a:r>
                <a:rPr lang="en-US" sz="1400" dirty="0"/>
                <a:t> object created</a:t>
              </a:r>
            </a:p>
            <a:p>
              <a:pPr eaLnBrk="0" hangingPunct="0"/>
              <a:r>
                <a:rPr lang="en-US" sz="1400" dirty="0"/>
                <a:t>by add operator (1+1)</a:t>
              </a:r>
              <a:endParaRPr lang="en-US" sz="1600" dirty="0"/>
            </a:p>
          </p:txBody>
        </p:sp>
      </p:grpSp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518" y="1630199"/>
            <a:ext cx="2024440" cy="1907681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091" y="3790963"/>
            <a:ext cx="1681287" cy="210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20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</TotalTime>
  <Words>3623</Words>
  <Application>Microsoft Office PowerPoint</Application>
  <PresentationFormat>Custom</PresentationFormat>
  <Paragraphs>763</Paragraphs>
  <Slides>71</Slides>
  <Notes>0</Notes>
  <HiddenSlides>48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3" baseType="lpstr">
      <vt:lpstr>Office Theme</vt:lpstr>
      <vt:lpstr>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 1:</vt:lpstr>
      <vt:lpstr>Pass by Reference</vt:lpstr>
      <vt:lpstr>Pass by Reference (overwritten)</vt:lpstr>
      <vt:lpstr>Global vs. Local variables</vt:lpstr>
      <vt:lpstr>Overview of OOP Terminology</vt:lpstr>
      <vt:lpstr>Classes and Objects</vt:lpstr>
      <vt:lpstr>Basic Class Example</vt:lpstr>
      <vt:lpstr>Create Multiple Different Objects</vt:lpstr>
      <vt:lpstr>Accessing Object Functions</vt:lpstr>
      <vt:lpstr>Exercise</vt:lpstr>
      <vt:lpstr>Constructor</vt:lpstr>
      <vt:lpstr>Class Inheritance</vt:lpstr>
      <vt:lpstr>Class Inheritance</vt:lpstr>
      <vt:lpstr>Overriding Methods</vt:lpstr>
      <vt:lpstr>Overriding Operators</vt:lpstr>
      <vt:lpstr>Modules</vt:lpstr>
      <vt:lpstr>Packages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sakec</dc:creator>
  <cp:lastModifiedBy>Chetan</cp:lastModifiedBy>
  <cp:revision>93</cp:revision>
  <dcterms:created xsi:type="dcterms:W3CDTF">2018-02-02T06:34:40Z</dcterms:created>
  <dcterms:modified xsi:type="dcterms:W3CDTF">2018-07-04T01:13:55Z</dcterms:modified>
</cp:coreProperties>
</file>